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57" r:id="rId4"/>
    <p:sldId id="262" r:id="rId5"/>
    <p:sldId id="261" r:id="rId6"/>
    <p:sldId id="311" r:id="rId7"/>
    <p:sldId id="260" r:id="rId8"/>
    <p:sldId id="268" r:id="rId9"/>
    <p:sldId id="267" r:id="rId10"/>
    <p:sldId id="263" r:id="rId11"/>
    <p:sldId id="266" r:id="rId12"/>
    <p:sldId id="313" r:id="rId13"/>
    <p:sldId id="302" r:id="rId14"/>
    <p:sldId id="287" r:id="rId15"/>
    <p:sldId id="308" r:id="rId16"/>
    <p:sldId id="310" r:id="rId17"/>
    <p:sldId id="264" r:id="rId18"/>
    <p:sldId id="285" r:id="rId19"/>
    <p:sldId id="286" r:id="rId20"/>
    <p:sldId id="305" r:id="rId21"/>
    <p:sldId id="312" r:id="rId22"/>
    <p:sldId id="291" r:id="rId23"/>
    <p:sldId id="290" r:id="rId24"/>
    <p:sldId id="314" r:id="rId25"/>
    <p:sldId id="306" r:id="rId26"/>
    <p:sldId id="28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00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5T03:32:31.993"/>
    </inkml:context>
    <inkml:brush xml:id="br0">
      <inkml:brushProperty name="width" value="0.05" units="cm"/>
      <inkml:brushProperty name="height" value="0.05" units="cm"/>
      <inkml:brushProperty name="color" value="#66CC00"/>
    </inkml:brush>
  </inkml:definitions>
  <inkml:trace contextRef="#ctx0" brushRef="#br0">6482 32 24575,'0'1'0,"0"0"0,-1 0 0,1 1 0,-1-1 0,1 0 0,-1 0 0,1 0 0,-1 0 0,0 0 0,0 0 0,0 0 0,1 0 0,-1 0 0,0 0 0,0 0 0,0 0 0,0-1 0,-2 2 0,-24 13 0,23-13 0,-24 10 0,0-1 0,0-2 0,-1 0 0,-35 4 0,29-6 0,1 1 0,-57 21 0,5 14 0,66-31 0,-1-1 0,1-1 0,-2-1 0,1-1 0,-1-1 0,-1-1 0,-37 6 0,-220-10 0,136-4 0,-296 2 0,412 2 0,0 1 0,0 1 0,1 2 0,0 0 0,-36 15 0,-16 3 0,46-16 0,0-2 0,0-1 0,-41 0 0,-104-7 0,62-1 0,11 5 0,-104-4 0,190-1 0,1-1 0,-1 0 0,1-1 0,-25-11 0,-4-1 0,26 9 0,-1-1 0,-26-16 0,34 17 0,0 0 0,-1 1 0,0 1 0,0 0 0,0 1 0,-31-6 0,-45 7 0,69 4 0,-1 0 0,1-2 0,-1 0 0,-23-7 0,10-1 0,11 2 0,-1 1 0,-1 1 0,1 2 0,-31-2 0,8 6 0,24 0 0,0 0 0,1-1 0,-1-2 0,1 0 0,-35-10 0,9-3 0,0 2 0,-1 3 0,-1 2 0,1 2 0,-86 0 0,90 7 0,0-3 0,-54-9 0,50 6 0,-96 2 0,11 2 0,108-2 0,-35-8 0,5 0 0,-6 0 0,36 6 0,-58-6 0,76 12 0,0 0 0,0 1 0,0-1 0,1 2 0,-1 0 0,0 0 0,1 0 0,-1 2 0,-15 6 0,-3 3 0,-34 10 0,-26 12 0,55-19 0,-96 53 0,114-60 0,0 2 0,1 0 0,0 1 0,1 0 0,0 1 0,-12 16 0,14-16 0,-1-1 0,-1 0 0,0 0 0,-1-1 0,-16 9 0,14-9 0,1 1 0,0 0 0,0 0 0,-13 17 0,0 7 0,15-19 0,-26 28 0,16-21 0,2 1 0,0 1 0,2 0 0,1 2 0,1 0 0,-19 46 0,26-50 0,1 2 0,-5 27 0,9-31 0,-1 0 0,-1 0 0,-17 33 0,14-32 0,1 1 0,1-1 0,1 1 0,1 1 0,-3 33 0,4-32 0,-2 40 0,2 0 0,6 109 0,2-57 0,-3 436 0,-2-530 0,0 0 0,-8 34 0,4-30 0,-2 36 0,7 86 0,2-90 0,-2-1 0,-10 67 0,-46 161 0,52-263 0,1 0 0,-1 34 0,4-39 0,-1 0 0,0 0 0,-2 0 0,-10 34 0,10-43 0,0-1 0,-1 0 0,-9 12 0,9-15 0,0 1 0,1 0 0,0 0 0,1 0 0,-1 0 0,-3 15 0,-1 8 0,-1 0 0,-1 0 0,-1-1 0,-2 0 0,0-1 0,-20 29 0,32-56 0,0 0 0,0 1 0,1-1 0,-1 0 0,0 0 0,0 0 0,0 1 0,0-1 0,0 0 0,0 0 0,0-1 0,-1 1 0,1 0 0,0 0 0,0-1 0,-1 1 0,1 0 0,0-1 0,-3 1 0,4-1 0,-1 0 0,0 0 0,0-1 0,1 1 0,-1 0 0,0-1 0,0 1 0,1 0 0,-1-1 0,0 1 0,1-1 0,-1 1 0,0-1 0,1 0 0,-1 1 0,1-1 0,-1 1 0,1-1 0,-1 0 0,1 0 0,-1 1 0,1-1 0,0 0 0,-1 0 0,-1-4 0,1 0 0,0 0 0,-1 0 0,1 0 0,1-1 0,-1 1 0,1 0 0,0 0 0,1-9 0,1-3 0,1-1 0,1 1 0,0 0 0,1 0 0,1 1 0,1-1 0,0 1 0,1 0 0,16-22 0,10-12 0,-30 50 0,-1 10 0,-3 9 0,-3 4 0,-2 1 0,0-1 0,-10 24 0,7-24 0,2 0 0,0 1 0,-2 25 0,4-21 0,-2 0 0,-13 43 0,-5 23 0,23-88 0,0-4 0,0 0 0,0 1 0,1-1 0,-1 1 0,1-1 0,0 1 0,0-1 0,0 1 0,0-1 0,0 1 0,0-1 0,1 1 0,-1-1 0,1 1 0,1 2 0,-2-5 0,1 0 0,-1 0 0,0 0 0,1 0 0,-1 0 0,1 0 0,-1 0 0,1 0 0,-1 0 0,0 0 0,1-1 0,-1 1 0,1 0 0,-1 0 0,1 0 0,-1 0 0,0-1 0,1 1 0,-1 0 0,0 0 0,1-1 0,-1 1 0,0 0 0,1-1 0,-1 1 0,0 0 0,0-1 0,1 1 0,-1-1 0,0 1 0,0-1 0,10-15 0,-9 16 0,31-67 0,-25 51 0,0 0 0,0 1 0,2 0 0,0 0 0,0 1 0,20-22 0,-19 27 0,0 0 0,-1 0 0,0-1 0,-1 0 0,0 0 0,-1-1 0,0 0 0,-1-1 0,6-12 0,-12 25 0,0-1 0,0 0 0,0 0 0,0 0 0,0 0 0,0 0 0,0 0 0,-1 0 0,1 0 0,0 0 0,0 0 0,0 0 0,0 0 0,0 0 0,0 0 0,0 0 0,0 0 0,0 0 0,0 0 0,0 0 0,0 0 0,0 0 0,0 0 0,-1 0 0,1 1 0,0-1 0,0-1 0,0 1 0,0 0 0,0 0 0,0 0 0,0 0 0,0 0 0,0 0 0,0 0 0,0 0 0,-1 0 0,1 0 0,0 0 0,0 0 0,0 0 0,0 0 0,0 0 0,0 0 0,0 0 0,0 0 0,0 0 0,0 0 0,0 0 0,0 0 0,0 0 0,0 0 0,0-1 0,-11 12 0,-12 17 0,13-15 0,0 2 0,2-1 0,0 1 0,0 1 0,1-1 0,1 1 0,1 0 0,0 1 0,-4 26 0,9-39 0,-1-1 0,0 0 0,0 1 0,0-1 0,0 0 0,-1 1 0,1-1 0,-1 0 0,-2 3 0,4-6 0,-1 1 0,1-1 0,0 0 0,-1 1 0,1-1 0,0 0 0,-1 1 0,1-1 0,-1 0 0,1 0 0,-1 1 0,1-1 0,0 0 0,-1 0 0,1 0 0,-1 0 0,1 1 0,-1-1 0,1 0 0,-1 0 0,1 0 0,-1 0 0,1 0 0,-1 0 0,1 0 0,-1-1 0,0 1 0,0-1 0,0 0 0,0 1 0,0-1 0,0 0 0,0 0 0,0 0 0,0 0 0,1 0 0,-1 0 0,0 0 0,1 0 0,-1 0 0,1 0 0,-2-2 0,-1-7 0,0 0 0,0-1 0,1 1 0,-1-14 0,-9-34 0,-62-150 0,62 181-56,0 1 1,-2 0-1,-19-27 0,13 21-1086,11 16-5684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5T04:48:41.221"/>
    </inkml:context>
    <inkml:brush xml:id="br0">
      <inkml:brushProperty name="width" value="0.05" units="cm"/>
      <inkml:brushProperty name="height" value="0.05" units="cm"/>
      <inkml:brushProperty name="color" value="#66CC00"/>
    </inkml:brush>
  </inkml:definitions>
  <inkml:trace contextRef="#ctx0" brushRef="#br0">0 6 24575,'0'-5'0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5T04:52:49.254"/>
    </inkml:context>
    <inkml:brush xml:id="br0">
      <inkml:brushProperty name="width" value="0.035" units="cm"/>
      <inkml:brushProperty name="height" value="0.035" units="cm"/>
      <inkml:brushProperty name="color" value="#0000FF"/>
    </inkml:brush>
  </inkml:definitions>
  <inkml:trace contextRef="#ctx0" brushRef="#br0">11227 0 24575,'-417'659'-195,"-140"358"-784,302-425 1043,216-488 59,4 1 1,6 2-1,4 1 0,4 1 1,6 1-1,4 0 1,5 1-1,12 174 0,69 402-123,64-7 0,-123-628 0,2 0 0,35 67 0,63 94 0,-54-102 0,21 28 0,-49-86 0,-1 2 0,44 109 0,-70-142 0,-1 0 0,-1 0 0,-1 0 0,-2 1 0,1 24 0,-9 113 0,5-150 0,0 1 0,-1-1 0,-1 0 0,1 0 0,-2-1 0,1 1 0,-1-1 0,-1 0 0,0 1 0,0-2 0,-9 12 0,-2-1 0,-1 0 0,-1-2 0,-32 25 0,14-16 0,-2-1 0,-1-2 0,0-1 0,-2-2 0,0-2 0,-1-2 0,-69 17 0,56-14 0,1 2 0,1 3 0,-79 47 0,60-32 0,31-17 0,-73 42 0,98-52 0,1 0 0,1 1 0,0 0 0,-18 24 0,16-18 0,-33 29 0,18-22 0,-12 9 0,-49 52 0,73-69 0,-2-1 0,0-1 0,-1-1 0,0-1 0,-1-1 0,-40 17 0,18-8 0,2-3 0,-2-1 0,0-2 0,0-3 0,-1-1 0,-1-2 0,-71 5 0,-294-7 0,251-11 0,-535 3 0,606-5 0,-1-4 0,-148-34 0,137 21 0,-162-12 0,-262 31 0,264 6 0,155-3 0,-214 4 0,245 1 0,1 4 0,-92 22 0,41-7 0,0-5 0,-191 5 0,226-15 0,0 4 0,-114 32 0,104-21 0,-142 16 0,-356-30 0,369-12 0,-453 2 0,649 2 0,1 2 0,-1 1 0,1 2 0,-49 17 0,36-11 0,-59 11 0,24-11 0,35-4 0,-67 3 0,-148-11 0,131-2 0,109-1 0,-1-1 0,1 0 0,0-2 0,0 0 0,-39-17 0,-1 0 0,10 6 0,29 8 0,-1 0 0,1 2 0,-1 1 0,-1 1 0,-24-2 0,-390 5 95,198 4-1555,212-3-5366</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5T04:52:53.195"/>
    </inkml:context>
    <inkml:brush xml:id="br0">
      <inkml:brushProperty name="width" value="0.035" units="cm"/>
      <inkml:brushProperty name="height" value="0.035" units="cm"/>
      <inkml:brushProperty name="color" value="#0000FF"/>
    </inkml:brush>
  </inkml:definitions>
  <inkml:trace contextRef="#ctx0" brushRef="#br0">7841 1158 24575,'-199'13'0,"46"-1"0,-636-7 0,440-7 0,138-13 0,21 1 0,122 14 0,18 0 0,0-1 0,0-3 0,-62-12 0,-100-21 0,-11-2 0,174 30 0,-72-5 0,23 3 0,-58-12 0,-153-18 0,283 39 0,0 1 0,0 1 0,1 1 0,-1 1 0,0 2 0,1 1 0,0 0 0,-41 16 0,29-8 0,-1-2 0,-1-2 0,-54 7 0,-77 11 0,100-16 0,20-3 0,-66 3 0,-54 3 0,-11 0 0,-731-15 0,682-17 0,127 7 0,-3 1 0,-114-9 0,-19-9 0,165 15 0,-110-3 0,147 15 0,0-1 0,0-2 0,1-1 0,-1-2 0,-68-22 0,45 7 0,-97-21 0,147 41 0,0 0 0,0-1 0,0 0 0,1-1 0,-1 0 0,1 0 0,0-1 0,0-1 0,-11-8 0,8 3 0,0 0 0,2-1 0,-1 0 0,2 0 0,-13-21 0,-24-26 0,32 44 0,2 0 0,-17-28 0,-18-42 0,-43-114 0,83 182 0,0 0 0,-1 1 0,-1 1 0,0-1 0,-1 1 0,-19-21 0,8 12 0,16 18 0,0 0 0,-1 0 0,1 0 0,-1 0 0,-1 1 0,-9-7 0,3 4 0,8 3 0,-1 1 0,0 0 0,0 0 0,-12-4 0,18 8 0,0 0 0,-1-1 0,1 1 0,-1 0 0,1 0 0,-1 0 0,1 0 0,-1 0 0,1 0 0,-1 0 0,1 0 0,0 0 0,-1 0 0,1 0 0,-1 0 0,1 0 0,-1 0 0,1 0 0,-1 1 0,1-1 0,0 0 0,-1 0 0,1 1 0,-1-1 0,1 0 0,0 0 0,-1 1 0,1-1 0,0 0 0,-1 1 0,1 1 0,-1-1 0,1 1 0,0-1 0,-1 1 0,1 0 0,0-1 0,0 1 0,0 0 0,0-1 0,1 1 0,-1-1 0,0 1 0,2 2 0,1 6 0,1 0 0,0-1 0,0 0 0,1 0 0,9 12 0,15 30 0,-10-12 0,33 52 0,-39-70 0,-7-13 0,0 0 0,1 0 0,11 11 0,-11-12 0,0 0 0,0 0 0,-1 1 0,7 10 0,40 69 0,-52-87 0,-1 1 0,1-1 0,-1 0 0,1 1 0,-1-1 0,0 1 0,1-1 0,-1 1 0,0-1 0,0 1 0,1-1 0,-1 1 0,0 0 0,0-1 0,0 1 0,0-1 0,0 1 0,0 0 0,0-1 0,0 1 0,0-1 0,0 1 0,0 0 0,0-1 0,0 1 0,0-1 0,0 1 0,-1-1 0,1 1 0,0 0 0,0-1 0,-1 1 0,1-1 0,0 1 0,-1-1 0,1 0 0,-1 1 0,0-1 0,0 0 0,0 0 0,-1 0 0,1 0 0,0 0 0,0 0 0,0 0 0,0-1 0,0 1 0,0 0 0,0-1 0,0 1 0,0-1 0,0 1 0,0-1 0,0 0 0,0 1 0,0-1 0,0 0 0,-1-1 0,-9-11 0,-1-1 0,2 0 0,0-1 0,0 0 0,-13-31 0,0 3 0,-6-11 0,-36-90 0,40 87 0,17 41 0,1 0 0,0-1 0,1 0 0,1 0 0,-5-29 0,10 44 0,-1 0 0,1 0 0,0 0 0,0 0 0,0 0 0,0 0 0,1 0 0,-1 0 0,0 0 0,1 1 0,-1-1 0,1 0 0,0 0 0,0 0 0,0 1 0,0-1 0,0 0 0,0 1 0,0-1 0,0 1 0,1-1 0,-1 1 0,1-1 0,-1 1 0,1 0 0,-1 0 0,1 0 0,0 0 0,-1 0 0,1 0 0,0 0 0,0 1 0,0-1 0,-1 1 0,1-1 0,0 1 0,0 0 0,0 0 0,0 0 0,4 0 0,7 0 0,0 1 0,0 0 0,0 1 0,21 6 0,-33-7 0,17 5 0,-1 1 0,0 1 0,0 0 0,-1 1 0,0 1 0,0 1 0,-1 0 0,20 20 0,-10-11 0,43 29 0,-54-38-81,1 0 1,-1 1-1,-1 0 0,16 20 0,-15-17-880,1 0-5865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6T02:23:19.355"/>
    </inkml:context>
    <inkml:brush xml:id="br0">
      <inkml:brushProperty name="width" value="0.05" units="cm"/>
      <inkml:brushProperty name="height" value="0.05" units="cm"/>
      <inkml:brushProperty name="color" value="#66CC00"/>
    </inkml:brush>
  </inkml:definitions>
  <inkml:trace contextRef="#ctx0" brushRef="#br0">551 0 24575,'-1'3'0,"0"-1"0,0 0 0,0 0 0,0 0 0,-1 0 0,1 0 0,0 0 0,-1 0 0,0-1 0,1 1 0,-1 0 0,0-1 0,0 1 0,-2 1 0,-2 1 0,-31 28 0,-7 3 0,3 3 0,-57 64 0,44-37 0,-46 60 0,83-102 0,2 1 0,0 1 0,-17 41 0,26-48 0,0 0 0,1 1 0,1 0 0,1 0 0,0 0 0,1 0 0,1 0 0,1 0 0,3 22 0,1-12 0,1-1 0,2 0 0,0 0 0,2-1 0,18 40 0,21 40 0,-17-35 0,2-1 0,3-1 0,52 71 0,-62-105 0,-2 0 0,39 78 0,-54-94 0,-1 1 0,-1 0 0,-1 0 0,-1 1 0,0-1 0,-2 1 0,2 39 0,-5-15 0,2-22 0,-2-1 0,-1 0 0,0 1 0,-2-1 0,-10 40 0,11-58 0,0-1 0,-1 1 0,0-1 0,0 1 0,0-1 0,0 0 0,-1 0 0,0-1 0,0 1 0,0-1 0,0 1 0,0-1 0,-1-1 0,-7 5 0,-4 1 0,0-1 0,-33 10 0,38-14 0,1-1 0,0 1 0,-1-2 0,1 1 0,-1-2 0,0 1 0,1-1 0,-1-1 0,1 0 0,-1-1 0,1 0 0,-1 0 0,1-1 0,0 0 0,0-1 0,0 0 0,1-1 0,-1 0 0,1 0 0,-11-9 0,-81-60 0,100 73 0,0 0 0,0 1 0,0-1 0,0 0 0,0 1 0,1-1 0,-1 0 0,0 0 0,0 0 0,1 0 0,-1 0 0,0 0 0,1 0 0,-1 0 0,1 0 0,0 0 0,-1 0 0,1 0 0,0 0 0,-1-1 0,1 1 0,0 0 0,0 0 0,0 0 0,0 0 0,0-3 0,1 3 0,0 0 0,0 0 0,1 0 0,-1 0 0,0 0 0,0 0 0,0 0 0,1 0 0,-1 1 0,0-1 0,1 0 0,-1 1 0,0-1 0,1 1 0,-1 0 0,1-1 0,1 1 0,8-2 0,-1 1 0,1 1 0,-1 0 0,17 2 0,-3 1 0,-1 1 0,0 1 0,0 2 0,-1 0 0,0 1 0,0 1 0,24 15 0,-3 0 0,-21-13 0,32 23 0,-48-30 0,0 1 0,0 1 0,0-1 0,-1 1 0,0 0 0,0 0 0,0 0 0,-1 1 0,4 8 0,-1-2 0,10 23 0,22 60 0,-36-83 0,1 0 0,-2 0 0,1 1 0,-2-1 0,0 1 0,-1-1 0,0 1 0,-3 21 0,-1-20 0,0 0 0,-1 0 0,-1-1 0,0 0 0,0 0 0,-2-1 0,-17 25 0,-3 7 0,20-33 0,-1-1 0,0 0 0,-1 0 0,0-1 0,-1 0 0,-16 11 0,15-12 0,0 1 0,0 0 0,1 1 0,1 0 0,-16 21 0,-10 33 0,22-40 0,-32 47 0,40-62 0,0 1 0,1-1 0,0 1 0,0 0 0,1 0 0,1 0 0,0 0 0,0 1 0,1-1 0,1 1 0,-1 18 0,-5 30 0,-10 97 0,2-9 0,8-97 0,3 0 0,1 0 0,7 80 0,-2-123 0,0-1 0,0 1 0,1-1 0,0 1 0,0-1 0,1 0 0,0 0 0,0-1 0,10 12 0,2 5 0,79 102 0,-55-76 0,-23-30 0,0-1 0,0 0 0,2-2 0,0 0 0,23 14 0,8 1 0,53 24 0,-49-21-1365,-39-24-5461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6T22:10:09.861"/>
    </inkml:context>
    <inkml:brush xml:id="br0">
      <inkml:brushProperty name="width" value="0.05" units="cm"/>
      <inkml:brushProperty name="height" value="0.05" units="cm"/>
      <inkml:brushProperty name="color" value="#66CC00"/>
    </inkml:brush>
  </inkml:definitions>
  <inkml:trace contextRef="#ctx0" brushRef="#br0">6972 1104 24575,'-18'-15'0,"-1"1"0,0 1 0,-1 0 0,0 2 0,-1 0 0,0 1 0,-26-8 0,11 3 0,-40-22 0,0-7 0,-154-83 0,196 110 0,0-1 0,1-1 0,1-2 0,-33-29 0,46 36 0,-1 0 0,0 1 0,-38-17 0,19 10 0,-63-30 0,-28-16 0,-338-157 0,352 171 0,-119-46 0,211 92 0,1 1 0,-1 1 0,-29-2 0,0 1 0,-190-20 0,90 10 0,-259 10 0,223 8 0,65-5 0,-135 4 0,135 12 0,-54 2 0,-170 18 0,189-14 0,-108 22 0,13-2 0,122-21 0,2 7 0,-239 79 0,318-83 0,0 2 0,-93 59 0,114-65 0,-135 97 0,-7 4 0,112-86 0,38-22 0,0 1 0,-28 20 0,31-17 0,-124 91 0,114-87 0,-2-1 0,0-2 0,-35 13 0,-7 7 0,61-28 0,0-2 0,-1 1 0,0-1 0,0-1 0,0-1 0,-1 0 0,-25 5 0,28-8 0,-41 2 0,49-3 0,0 0 0,0-1 0,0 1 0,0 0 0,0-1 0,0 0 0,0 0 0,0 0 0,0 0 0,0 0 0,0 0 0,0-1 0,-2-2 0,4 4 0,0-1 0,1 0 0,-1 0 0,1 1 0,-1-1 0,1 0 0,-1 0 0,1 0 0,0 0 0,-1 0 0,1 0 0,0 1 0,0-1 0,-1 0 0,1 0 0,0 0 0,0 0 0,0 0 0,0 0 0,1 0 0,-1 0 0,0 0 0,0 0 0,0 0 0,1 0 0,-1 1 0,0-1 0,1 0 0,-1 0 0,1 0 0,-1 0 0,1 1 0,-1-1 0,1 0 0,0 0 0,-1 1 0,2-2 0,33-27 0,-27 23 0,24-18 0,-21 17 0,-1-1 0,1 0 0,-1 0 0,-1-1 0,1 0 0,-2-1 0,1 0 0,-1 0 0,7-13 0,0-5 0,-7 12 0,0 0 0,9-25 0,-57 107 0,27-45 0,-1-1 0,0 0 0,-2-1 0,0-1 0,-20 17 0,22-21 0,1 0 0,-21 28 0,-5 6 0,33-43 0,-13 17 0,19-22 0,0 0 0,0 1 0,-1-1 0,1 1 0,0-1 0,0 0 0,0 1 0,-1-1 0,1 1 0,0-1 0,0 0 0,0 1 0,0-1 0,0 1 0,0-1 0,0 1 0,0-1 0,0 1 0,0-1 0,0 1 0,0-1 0,0 0 0,0 1 0,1-1 0,-1 1 0,0-1 0,0 0 0,0 1 0,1-1 0,-1 1 0,0-1 0,1 0 0,-1 1 0,0-1 0,1 0 0,-1 1 0,0-1 0,1 0 0,-1 0 0,0 1 0,1-1 0,-1 0 0,1 0 0,-1 0 0,0 0 0,1 0 0,-1 1 0,1-1 0,-1 0 0,1 0 0,0 0 0,21 3 0,1 0 0,0-2 0,0-1 0,38-3 0,1 0 0,165 2-1365,-203 1-5461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25T22:37:32.377"/>
    </inkml:context>
    <inkml:brush xml:id="br0">
      <inkml:brushProperty name="width" value="0.05" units="cm"/>
      <inkml:brushProperty name="height" value="0.05" units="cm"/>
      <inkml:brushProperty name="ignorePressure" value="1"/>
    </inkml:brush>
  </inkml:definitions>
  <inkml:trace contextRef="#ctx0" brushRef="#br0">1 0</inkml:trace>
  <inkml:trace contextRef="#ctx0" brushRef="#br0" timeOffset="1082.58">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25T22:37:38.593"/>
    </inkml:context>
    <inkml:brush xml:id="br0">
      <inkml:brushProperty name="width" value="0.05" units="cm"/>
      <inkml:brushProperty name="height" value="0.05" units="cm"/>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20</a:t>
            </a:fld>
            <a:endParaRPr lang="en-US"/>
          </a:p>
        </p:txBody>
      </p:sp>
    </p:spTree>
    <p:extLst>
      <p:ext uri="{BB962C8B-B14F-4D97-AF65-F5344CB8AC3E}">
        <p14:creationId xmlns:p14="http://schemas.microsoft.com/office/powerpoint/2010/main" val="3925476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21</a:t>
            </a:fld>
            <a:endParaRPr lang="en-US"/>
          </a:p>
        </p:txBody>
      </p:sp>
    </p:spTree>
    <p:extLst>
      <p:ext uri="{BB962C8B-B14F-4D97-AF65-F5344CB8AC3E}">
        <p14:creationId xmlns:p14="http://schemas.microsoft.com/office/powerpoint/2010/main" val="354389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12/16/2025</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12/16/2025</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image" Target="../media/image48.wmf"/><Relationship Id="rId3" Type="http://schemas.openxmlformats.org/officeDocument/2006/relationships/image" Target="../media/image43.wmf"/><Relationship Id="rId7" Type="http://schemas.openxmlformats.org/officeDocument/2006/relationships/image" Target="../media/image45.wmf"/><Relationship Id="rId12" Type="http://schemas.openxmlformats.org/officeDocument/2006/relationships/oleObject" Target="../embeddings/oleObject42.bin"/><Relationship Id="rId2" Type="http://schemas.openxmlformats.org/officeDocument/2006/relationships/oleObject" Target="../embeddings/oleObject37.bin"/><Relationship Id="rId1" Type="http://schemas.openxmlformats.org/officeDocument/2006/relationships/slideLayout" Target="../slideLayouts/slideLayout7.xml"/><Relationship Id="rId6" Type="http://schemas.openxmlformats.org/officeDocument/2006/relationships/oleObject" Target="../embeddings/oleObject39.bin"/><Relationship Id="rId11" Type="http://schemas.openxmlformats.org/officeDocument/2006/relationships/image" Target="../media/image47.wmf"/><Relationship Id="rId5" Type="http://schemas.openxmlformats.org/officeDocument/2006/relationships/image" Target="../media/image44.wmf"/><Relationship Id="rId15" Type="http://schemas.openxmlformats.org/officeDocument/2006/relationships/image" Target="../media/image49.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46.wmf"/><Relationship Id="rId14" Type="http://schemas.openxmlformats.org/officeDocument/2006/relationships/oleObject" Target="../embeddings/oleObject43.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7.bin"/><Relationship Id="rId13" Type="http://schemas.openxmlformats.org/officeDocument/2006/relationships/image" Target="../media/image55.wmf"/><Relationship Id="rId3" Type="http://schemas.openxmlformats.org/officeDocument/2006/relationships/image" Target="../media/image50.wmf"/><Relationship Id="rId7" Type="http://schemas.openxmlformats.org/officeDocument/2006/relationships/image" Target="../media/image52.wmf"/><Relationship Id="rId12" Type="http://schemas.openxmlformats.org/officeDocument/2006/relationships/oleObject" Target="../embeddings/oleObject49.bin"/><Relationship Id="rId17" Type="http://schemas.openxmlformats.org/officeDocument/2006/relationships/image" Target="../media/image57.wmf"/><Relationship Id="rId2" Type="http://schemas.openxmlformats.org/officeDocument/2006/relationships/oleObject" Target="../embeddings/oleObject44.bin"/><Relationship Id="rId16" Type="http://schemas.openxmlformats.org/officeDocument/2006/relationships/oleObject" Target="../embeddings/oleObject51.bin"/><Relationship Id="rId1" Type="http://schemas.openxmlformats.org/officeDocument/2006/relationships/slideLayout" Target="../slideLayouts/slideLayout7.xml"/><Relationship Id="rId6" Type="http://schemas.openxmlformats.org/officeDocument/2006/relationships/oleObject" Target="../embeddings/oleObject46.bin"/><Relationship Id="rId11" Type="http://schemas.openxmlformats.org/officeDocument/2006/relationships/image" Target="../media/image54.wmf"/><Relationship Id="rId5" Type="http://schemas.openxmlformats.org/officeDocument/2006/relationships/image" Target="../media/image51.wmf"/><Relationship Id="rId15" Type="http://schemas.openxmlformats.org/officeDocument/2006/relationships/image" Target="../media/image56.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53.wmf"/><Relationship Id="rId14" Type="http://schemas.openxmlformats.org/officeDocument/2006/relationships/oleObject" Target="../embeddings/oleObject50.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5.bin"/><Relationship Id="rId13" Type="http://schemas.openxmlformats.org/officeDocument/2006/relationships/image" Target="../media/image63.wmf"/><Relationship Id="rId18" Type="http://schemas.openxmlformats.org/officeDocument/2006/relationships/oleObject" Target="../embeddings/oleObject59.bin"/><Relationship Id="rId3" Type="http://schemas.openxmlformats.org/officeDocument/2006/relationships/image" Target="../media/image58.wmf"/><Relationship Id="rId21" Type="http://schemas.openxmlformats.org/officeDocument/2006/relationships/image" Target="../media/image67.png"/><Relationship Id="rId7" Type="http://schemas.openxmlformats.org/officeDocument/2006/relationships/image" Target="../media/image60.wmf"/><Relationship Id="rId12" Type="http://schemas.openxmlformats.org/officeDocument/2006/relationships/oleObject" Target="../embeddings/oleObject57.bin"/><Relationship Id="rId17" Type="http://schemas.openxmlformats.org/officeDocument/2006/relationships/image" Target="../media/image65.png"/><Relationship Id="rId2" Type="http://schemas.openxmlformats.org/officeDocument/2006/relationships/oleObject" Target="../embeddings/oleObject52.bin"/><Relationship Id="rId16" Type="http://schemas.openxmlformats.org/officeDocument/2006/relationships/customXml" Target="../ink/ink5.xml"/><Relationship Id="rId20" Type="http://schemas.openxmlformats.org/officeDocument/2006/relationships/customXml" Target="../ink/ink6.xml"/><Relationship Id="rId1" Type="http://schemas.openxmlformats.org/officeDocument/2006/relationships/slideLayout" Target="../slideLayouts/slideLayout7.xml"/><Relationship Id="rId6" Type="http://schemas.openxmlformats.org/officeDocument/2006/relationships/oleObject" Target="../embeddings/oleObject54.bin"/><Relationship Id="rId11" Type="http://schemas.openxmlformats.org/officeDocument/2006/relationships/image" Target="../media/image62.png"/><Relationship Id="rId5" Type="http://schemas.openxmlformats.org/officeDocument/2006/relationships/image" Target="../media/image59.wmf"/><Relationship Id="rId15" Type="http://schemas.openxmlformats.org/officeDocument/2006/relationships/image" Target="../media/image64.wmf"/><Relationship Id="rId10" Type="http://schemas.openxmlformats.org/officeDocument/2006/relationships/oleObject" Target="../embeddings/oleObject56.bin"/><Relationship Id="rId19" Type="http://schemas.openxmlformats.org/officeDocument/2006/relationships/image" Target="../media/image65.emf"/><Relationship Id="rId4" Type="http://schemas.openxmlformats.org/officeDocument/2006/relationships/oleObject" Target="../embeddings/oleObject53.bin"/><Relationship Id="rId9" Type="http://schemas.openxmlformats.org/officeDocument/2006/relationships/image" Target="../media/image61.wmf"/><Relationship Id="rId14" Type="http://schemas.openxmlformats.org/officeDocument/2006/relationships/oleObject" Target="../embeddings/oleObject58.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3.bin"/><Relationship Id="rId18" Type="http://schemas.openxmlformats.org/officeDocument/2006/relationships/image" Target="../media/image670.png"/><Relationship Id="rId3" Type="http://schemas.openxmlformats.org/officeDocument/2006/relationships/image" Target="../media/image66.wmf"/><Relationship Id="rId21" Type="http://schemas.openxmlformats.org/officeDocument/2006/relationships/image" Target="../media/image71.wmf"/><Relationship Id="rId7" Type="http://schemas.openxmlformats.org/officeDocument/2006/relationships/image" Target="../media/image68.wmf"/><Relationship Id="rId12" Type="http://schemas.openxmlformats.org/officeDocument/2006/relationships/customXml" Target="../ink/ink7.xml"/><Relationship Id="rId25" Type="http://schemas.openxmlformats.org/officeDocument/2006/relationships/image" Target="../media/image73.wmf"/><Relationship Id="rId2" Type="http://schemas.openxmlformats.org/officeDocument/2006/relationships/oleObject" Target="../embeddings/oleObject60.bin"/><Relationship Id="rId20"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oleObject" Target="../embeddings/oleObject62.bin"/><Relationship Id="rId11" Type="http://schemas.openxmlformats.org/officeDocument/2006/relationships/image" Target="../media/image70.wmf"/><Relationship Id="rId24" Type="http://schemas.openxmlformats.org/officeDocument/2006/relationships/oleObject" Target="../embeddings/oleObject67.bin"/><Relationship Id="rId5" Type="http://schemas.openxmlformats.org/officeDocument/2006/relationships/image" Target="../media/image67.wmf"/><Relationship Id="rId23" Type="http://schemas.openxmlformats.org/officeDocument/2006/relationships/image" Target="../media/image72.wmf"/><Relationship Id="rId10" Type="http://schemas.openxmlformats.org/officeDocument/2006/relationships/oleObject" Target="../embeddings/oleObject64.bin"/><Relationship Id="rId19" Type="http://schemas.openxmlformats.org/officeDocument/2006/relationships/customXml" Target="../ink/ink8.xml"/><Relationship Id="rId4" Type="http://schemas.openxmlformats.org/officeDocument/2006/relationships/oleObject" Target="../embeddings/oleObject61.bin"/><Relationship Id="rId9" Type="http://schemas.openxmlformats.org/officeDocument/2006/relationships/image" Target="../media/image69.wmf"/><Relationship Id="rId22" Type="http://schemas.openxmlformats.org/officeDocument/2006/relationships/oleObject" Target="../embeddings/oleObject66.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1.bin"/><Relationship Id="rId13"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6.wmf"/><Relationship Id="rId12" Type="http://schemas.openxmlformats.org/officeDocument/2006/relationships/oleObject" Target="../embeddings/oleObject73.bin"/><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0.bin"/><Relationship Id="rId11" Type="http://schemas.openxmlformats.org/officeDocument/2006/relationships/image" Target="../media/image78.wmf"/><Relationship Id="rId5" Type="http://schemas.openxmlformats.org/officeDocument/2006/relationships/image" Target="../media/image75.wmf"/><Relationship Id="rId10" Type="http://schemas.openxmlformats.org/officeDocument/2006/relationships/oleObject" Target="../embeddings/oleObject72.bin"/><Relationship Id="rId4" Type="http://schemas.openxmlformats.org/officeDocument/2006/relationships/oleObject" Target="../embeddings/oleObject69.bin"/><Relationship Id="rId9" Type="http://schemas.openxmlformats.org/officeDocument/2006/relationships/image" Target="../media/image77.wmf"/></Relationships>
</file>

<file path=ppt/slides/_rels/slide15.x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oleObject" Target="../embeddings/oleObject74.bin"/><Relationship Id="rId1" Type="http://schemas.openxmlformats.org/officeDocument/2006/relationships/slideLayout" Target="../slideLayouts/slideLayout7.xml"/><Relationship Id="rId5" Type="http://schemas.openxmlformats.org/officeDocument/2006/relationships/image" Target="../media/image81.wmf"/><Relationship Id="rId4" Type="http://schemas.openxmlformats.org/officeDocument/2006/relationships/oleObject" Target="../embeddings/oleObject75.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9.bin"/><Relationship Id="rId3" Type="http://schemas.openxmlformats.org/officeDocument/2006/relationships/image" Target="../media/image82.wmf"/><Relationship Id="rId7" Type="http://schemas.openxmlformats.org/officeDocument/2006/relationships/image" Target="../media/image84.wmf"/><Relationship Id="rId2" Type="http://schemas.openxmlformats.org/officeDocument/2006/relationships/oleObject" Target="../embeddings/oleObject76.bin"/><Relationship Id="rId1" Type="http://schemas.openxmlformats.org/officeDocument/2006/relationships/slideLayout" Target="../slideLayouts/slideLayout7.xml"/><Relationship Id="rId6" Type="http://schemas.openxmlformats.org/officeDocument/2006/relationships/oleObject" Target="../embeddings/oleObject78.bin"/><Relationship Id="rId11" Type="http://schemas.openxmlformats.org/officeDocument/2006/relationships/image" Target="../media/image86.wmf"/><Relationship Id="rId5" Type="http://schemas.openxmlformats.org/officeDocument/2006/relationships/image" Target="../media/image83.wmf"/><Relationship Id="rId10" Type="http://schemas.openxmlformats.org/officeDocument/2006/relationships/oleObject" Target="../embeddings/oleObject80.bin"/><Relationship Id="rId4" Type="http://schemas.openxmlformats.org/officeDocument/2006/relationships/oleObject" Target="../embeddings/oleObject77.bin"/><Relationship Id="rId9" Type="http://schemas.openxmlformats.org/officeDocument/2006/relationships/image" Target="../media/image85.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4.bin"/><Relationship Id="rId3" Type="http://schemas.openxmlformats.org/officeDocument/2006/relationships/image" Target="../media/image87.wmf"/><Relationship Id="rId7" Type="http://schemas.openxmlformats.org/officeDocument/2006/relationships/image" Target="../media/image89.wmf"/><Relationship Id="rId12" Type="http://schemas.openxmlformats.org/officeDocument/2006/relationships/image" Target="../media/image92.wmf"/><Relationship Id="rId2" Type="http://schemas.openxmlformats.org/officeDocument/2006/relationships/oleObject" Target="../embeddings/oleObject81.bin"/><Relationship Id="rId1" Type="http://schemas.openxmlformats.org/officeDocument/2006/relationships/slideLayout" Target="../slideLayouts/slideLayout7.xml"/><Relationship Id="rId6" Type="http://schemas.openxmlformats.org/officeDocument/2006/relationships/oleObject" Target="../embeddings/oleObject83.bin"/><Relationship Id="rId11" Type="http://schemas.openxmlformats.org/officeDocument/2006/relationships/oleObject" Target="../embeddings/oleObject85.bin"/><Relationship Id="rId5" Type="http://schemas.openxmlformats.org/officeDocument/2006/relationships/image" Target="../media/image88.wmf"/><Relationship Id="rId10" Type="http://schemas.openxmlformats.org/officeDocument/2006/relationships/image" Target="../media/image91.png"/><Relationship Id="rId4" Type="http://schemas.openxmlformats.org/officeDocument/2006/relationships/oleObject" Target="../embeddings/oleObject82.bin"/><Relationship Id="rId9" Type="http://schemas.openxmlformats.org/officeDocument/2006/relationships/image" Target="../media/image90.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9.bin"/><Relationship Id="rId13" Type="http://schemas.openxmlformats.org/officeDocument/2006/relationships/image" Target="../media/image98.wmf"/><Relationship Id="rId3" Type="http://schemas.openxmlformats.org/officeDocument/2006/relationships/image" Target="../media/image93.wmf"/><Relationship Id="rId7" Type="http://schemas.openxmlformats.org/officeDocument/2006/relationships/image" Target="../media/image95.wmf"/><Relationship Id="rId12" Type="http://schemas.openxmlformats.org/officeDocument/2006/relationships/oleObject" Target="../embeddings/oleObject91.bin"/><Relationship Id="rId2" Type="http://schemas.openxmlformats.org/officeDocument/2006/relationships/oleObject" Target="../embeddings/oleObject86.bin"/><Relationship Id="rId1" Type="http://schemas.openxmlformats.org/officeDocument/2006/relationships/slideLayout" Target="../slideLayouts/slideLayout7.xml"/><Relationship Id="rId6" Type="http://schemas.openxmlformats.org/officeDocument/2006/relationships/oleObject" Target="../embeddings/oleObject88.bin"/><Relationship Id="rId11" Type="http://schemas.openxmlformats.org/officeDocument/2006/relationships/image" Target="../media/image97.wmf"/><Relationship Id="rId5" Type="http://schemas.openxmlformats.org/officeDocument/2006/relationships/image" Target="../media/image94.wmf"/><Relationship Id="rId15" Type="http://schemas.openxmlformats.org/officeDocument/2006/relationships/image" Target="../media/image99.wmf"/><Relationship Id="rId10" Type="http://schemas.openxmlformats.org/officeDocument/2006/relationships/oleObject" Target="../embeddings/oleObject90.bin"/><Relationship Id="rId4" Type="http://schemas.openxmlformats.org/officeDocument/2006/relationships/oleObject" Target="../embeddings/oleObject87.bin"/><Relationship Id="rId9" Type="http://schemas.openxmlformats.org/officeDocument/2006/relationships/image" Target="../media/image96.wmf"/><Relationship Id="rId14" Type="http://schemas.openxmlformats.org/officeDocument/2006/relationships/oleObject" Target="../embeddings/oleObject92.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6.bin"/><Relationship Id="rId13" Type="http://schemas.openxmlformats.org/officeDocument/2006/relationships/image" Target="../media/image105.wmf"/><Relationship Id="rId3" Type="http://schemas.openxmlformats.org/officeDocument/2006/relationships/image" Target="../media/image100.wmf"/><Relationship Id="rId7" Type="http://schemas.openxmlformats.org/officeDocument/2006/relationships/image" Target="../media/image102.wmf"/><Relationship Id="rId12" Type="http://schemas.openxmlformats.org/officeDocument/2006/relationships/oleObject" Target="../embeddings/oleObject98.bin"/><Relationship Id="rId2" Type="http://schemas.openxmlformats.org/officeDocument/2006/relationships/oleObject" Target="../embeddings/oleObject93.bin"/><Relationship Id="rId1" Type="http://schemas.openxmlformats.org/officeDocument/2006/relationships/slideLayout" Target="../slideLayouts/slideLayout7.xml"/><Relationship Id="rId6" Type="http://schemas.openxmlformats.org/officeDocument/2006/relationships/oleObject" Target="../embeddings/oleObject95.bin"/><Relationship Id="rId11" Type="http://schemas.openxmlformats.org/officeDocument/2006/relationships/image" Target="../media/image104.png"/><Relationship Id="rId5" Type="http://schemas.openxmlformats.org/officeDocument/2006/relationships/image" Target="../media/image101.wmf"/><Relationship Id="rId15" Type="http://schemas.openxmlformats.org/officeDocument/2006/relationships/image" Target="../media/image106.wmf"/><Relationship Id="rId10" Type="http://schemas.openxmlformats.org/officeDocument/2006/relationships/oleObject" Target="../embeddings/oleObject97.bin"/><Relationship Id="rId4" Type="http://schemas.openxmlformats.org/officeDocument/2006/relationships/oleObject" Target="../embeddings/oleObject94.bin"/><Relationship Id="rId9" Type="http://schemas.openxmlformats.org/officeDocument/2006/relationships/image" Target="../media/image103.wmf"/><Relationship Id="rId14" Type="http://schemas.openxmlformats.org/officeDocument/2006/relationships/oleObject" Target="../embeddings/oleObject99.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4.wm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oleObject" Target="../embeddings/oleObject2.bin"/><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w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8.wmf"/><Relationship Id="rId5" Type="http://schemas.openxmlformats.org/officeDocument/2006/relationships/oleObject" Target="../embeddings/oleObject101.bin"/><Relationship Id="rId4" Type="http://schemas.openxmlformats.org/officeDocument/2006/relationships/image" Target="../media/image107.wmf"/></Relationships>
</file>

<file path=ppt/slides/_rels/slide21.xml.rels><?xml version="1.0" encoding="UTF-8" standalone="yes"?>
<Relationships xmlns="http://schemas.openxmlformats.org/package/2006/relationships"><Relationship Id="rId8" Type="http://schemas.openxmlformats.org/officeDocument/2006/relationships/image" Target="../media/image111.wmf"/><Relationship Id="rId13" Type="http://schemas.openxmlformats.org/officeDocument/2006/relationships/image" Target="../media/image113.wmf"/><Relationship Id="rId18" Type="http://schemas.openxmlformats.org/officeDocument/2006/relationships/oleObject" Target="../embeddings/oleObject109.bin"/><Relationship Id="rId3" Type="http://schemas.openxmlformats.org/officeDocument/2006/relationships/oleObject" Target="../embeddings/oleObject102.bin"/><Relationship Id="rId7" Type="http://schemas.openxmlformats.org/officeDocument/2006/relationships/oleObject" Target="../embeddings/oleObject104.bin"/><Relationship Id="rId12" Type="http://schemas.openxmlformats.org/officeDocument/2006/relationships/oleObject" Target="../embeddings/oleObject106.bin"/><Relationship Id="rId17" Type="http://schemas.openxmlformats.org/officeDocument/2006/relationships/image" Target="../media/image115.wmf"/><Relationship Id="rId2" Type="http://schemas.openxmlformats.org/officeDocument/2006/relationships/notesSlide" Target="../notesSlides/notesSlide2.xml"/><Relationship Id="rId16" Type="http://schemas.openxmlformats.org/officeDocument/2006/relationships/oleObject" Target="../embeddings/oleObject108.bin"/><Relationship Id="rId1" Type="http://schemas.openxmlformats.org/officeDocument/2006/relationships/slideLayout" Target="../slideLayouts/slideLayout7.xml"/><Relationship Id="rId6" Type="http://schemas.openxmlformats.org/officeDocument/2006/relationships/image" Target="../media/image110.wmf"/><Relationship Id="rId11" Type="http://schemas.openxmlformats.org/officeDocument/2006/relationships/image" Target="../media/image112.wmf"/><Relationship Id="rId5" Type="http://schemas.openxmlformats.org/officeDocument/2006/relationships/oleObject" Target="../embeddings/oleObject103.bin"/><Relationship Id="rId15" Type="http://schemas.openxmlformats.org/officeDocument/2006/relationships/image" Target="../media/image114.wmf"/><Relationship Id="rId10" Type="http://schemas.openxmlformats.org/officeDocument/2006/relationships/oleObject" Target="../embeddings/oleObject105.bin"/><Relationship Id="rId19" Type="http://schemas.openxmlformats.org/officeDocument/2006/relationships/image" Target="../media/image116.wmf"/><Relationship Id="rId4" Type="http://schemas.openxmlformats.org/officeDocument/2006/relationships/image" Target="../media/image109.wmf"/><Relationship Id="rId9" Type="http://schemas.openxmlformats.org/officeDocument/2006/relationships/image" Target="../media/image114.png"/><Relationship Id="rId14" Type="http://schemas.openxmlformats.org/officeDocument/2006/relationships/oleObject" Target="../embeddings/oleObject107.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13.bin"/><Relationship Id="rId13" Type="http://schemas.openxmlformats.org/officeDocument/2006/relationships/image" Target="../media/image122.wmf"/><Relationship Id="rId3" Type="http://schemas.openxmlformats.org/officeDocument/2006/relationships/image" Target="../media/image117.wmf"/><Relationship Id="rId7" Type="http://schemas.openxmlformats.org/officeDocument/2006/relationships/image" Target="../media/image119.wmf"/><Relationship Id="rId12" Type="http://schemas.openxmlformats.org/officeDocument/2006/relationships/oleObject" Target="../embeddings/oleObject115.bin"/><Relationship Id="rId17" Type="http://schemas.openxmlformats.org/officeDocument/2006/relationships/image" Target="../media/image124.wmf"/><Relationship Id="rId2" Type="http://schemas.openxmlformats.org/officeDocument/2006/relationships/oleObject" Target="../embeddings/oleObject110.bin"/><Relationship Id="rId16" Type="http://schemas.openxmlformats.org/officeDocument/2006/relationships/oleObject" Target="../embeddings/oleObject117.bin"/><Relationship Id="rId1" Type="http://schemas.openxmlformats.org/officeDocument/2006/relationships/slideLayout" Target="../slideLayouts/slideLayout7.xml"/><Relationship Id="rId6" Type="http://schemas.openxmlformats.org/officeDocument/2006/relationships/oleObject" Target="../embeddings/oleObject112.bin"/><Relationship Id="rId11" Type="http://schemas.openxmlformats.org/officeDocument/2006/relationships/image" Target="../media/image121.wmf"/><Relationship Id="rId5" Type="http://schemas.openxmlformats.org/officeDocument/2006/relationships/image" Target="../media/image118.wmf"/><Relationship Id="rId15" Type="http://schemas.openxmlformats.org/officeDocument/2006/relationships/image" Target="../media/image123.emf"/><Relationship Id="rId10" Type="http://schemas.openxmlformats.org/officeDocument/2006/relationships/oleObject" Target="../embeddings/oleObject114.bin"/><Relationship Id="rId4" Type="http://schemas.openxmlformats.org/officeDocument/2006/relationships/oleObject" Target="../embeddings/oleObject111.bin"/><Relationship Id="rId9" Type="http://schemas.openxmlformats.org/officeDocument/2006/relationships/image" Target="../media/image120.wmf"/><Relationship Id="rId14" Type="http://schemas.openxmlformats.org/officeDocument/2006/relationships/oleObject" Target="../embeddings/oleObject116.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21.bin"/><Relationship Id="rId13" Type="http://schemas.openxmlformats.org/officeDocument/2006/relationships/image" Target="../media/image130.wmf"/><Relationship Id="rId3" Type="http://schemas.openxmlformats.org/officeDocument/2006/relationships/image" Target="../media/image125.png"/><Relationship Id="rId7" Type="http://schemas.openxmlformats.org/officeDocument/2006/relationships/image" Target="../media/image127.wmf"/><Relationship Id="rId12" Type="http://schemas.openxmlformats.org/officeDocument/2006/relationships/oleObject" Target="../embeddings/oleObject123.bin"/><Relationship Id="rId2" Type="http://schemas.openxmlformats.org/officeDocument/2006/relationships/oleObject" Target="../embeddings/oleObject118.bin"/><Relationship Id="rId1" Type="http://schemas.openxmlformats.org/officeDocument/2006/relationships/slideLayout" Target="../slideLayouts/slideLayout7.xml"/><Relationship Id="rId6" Type="http://schemas.openxmlformats.org/officeDocument/2006/relationships/oleObject" Target="../embeddings/oleObject120.bin"/><Relationship Id="rId11" Type="http://schemas.openxmlformats.org/officeDocument/2006/relationships/image" Target="../media/image129.wmf"/><Relationship Id="rId5" Type="http://schemas.openxmlformats.org/officeDocument/2006/relationships/image" Target="../media/image126.wmf"/><Relationship Id="rId10" Type="http://schemas.openxmlformats.org/officeDocument/2006/relationships/oleObject" Target="../embeddings/oleObject122.bin"/><Relationship Id="rId4" Type="http://schemas.openxmlformats.org/officeDocument/2006/relationships/oleObject" Target="../embeddings/oleObject119.bin"/><Relationship Id="rId9" Type="http://schemas.openxmlformats.org/officeDocument/2006/relationships/image" Target="../media/image128.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27.bin"/><Relationship Id="rId3" Type="http://schemas.openxmlformats.org/officeDocument/2006/relationships/image" Target="../media/image131.png"/><Relationship Id="rId7" Type="http://schemas.openxmlformats.org/officeDocument/2006/relationships/image" Target="../media/image133.wmf"/><Relationship Id="rId2" Type="http://schemas.openxmlformats.org/officeDocument/2006/relationships/oleObject" Target="../embeddings/oleObject124.bin"/><Relationship Id="rId1" Type="http://schemas.openxmlformats.org/officeDocument/2006/relationships/slideLayout" Target="../slideLayouts/slideLayout7.xml"/><Relationship Id="rId6" Type="http://schemas.openxmlformats.org/officeDocument/2006/relationships/oleObject" Target="../embeddings/oleObject126.bin"/><Relationship Id="rId11" Type="http://schemas.openxmlformats.org/officeDocument/2006/relationships/image" Target="../media/image135.wmf"/><Relationship Id="rId5" Type="http://schemas.openxmlformats.org/officeDocument/2006/relationships/image" Target="../media/image132.png"/><Relationship Id="rId10" Type="http://schemas.openxmlformats.org/officeDocument/2006/relationships/oleObject" Target="../embeddings/oleObject128.bin"/><Relationship Id="rId4" Type="http://schemas.openxmlformats.org/officeDocument/2006/relationships/oleObject" Target="../embeddings/oleObject125.bin"/><Relationship Id="rId9" Type="http://schemas.openxmlformats.org/officeDocument/2006/relationships/image" Target="../media/image134.emf"/></Relationships>
</file>

<file path=ppt/slides/_rels/slide25.xml.rels><?xml version="1.0" encoding="UTF-8" standalone="yes"?>
<Relationships xmlns="http://schemas.openxmlformats.org/package/2006/relationships"><Relationship Id="rId3" Type="http://schemas.openxmlformats.org/officeDocument/2006/relationships/image" Target="../media/image136.wmf"/><Relationship Id="rId2" Type="http://schemas.openxmlformats.org/officeDocument/2006/relationships/oleObject" Target="../embeddings/oleObject129.bin"/><Relationship Id="rId1" Type="http://schemas.openxmlformats.org/officeDocument/2006/relationships/slideLayout" Target="../slideLayouts/slideLayout7.xml"/><Relationship Id="rId6" Type="http://schemas.openxmlformats.org/officeDocument/2006/relationships/image" Target="../media/image138.wmf"/><Relationship Id="rId5" Type="http://schemas.openxmlformats.org/officeDocument/2006/relationships/oleObject" Target="../embeddings/oleObject130.bin"/><Relationship Id="rId4" Type="http://schemas.openxmlformats.org/officeDocument/2006/relationships/image" Target="../media/image137.pn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34.bin"/><Relationship Id="rId13" Type="http://schemas.openxmlformats.org/officeDocument/2006/relationships/image" Target="../media/image144.wmf"/><Relationship Id="rId3" Type="http://schemas.openxmlformats.org/officeDocument/2006/relationships/image" Target="../media/image139.wmf"/><Relationship Id="rId7" Type="http://schemas.openxmlformats.org/officeDocument/2006/relationships/image" Target="../media/image141.png"/><Relationship Id="rId12" Type="http://schemas.openxmlformats.org/officeDocument/2006/relationships/oleObject" Target="../embeddings/oleObject136.bin"/><Relationship Id="rId17" Type="http://schemas.openxmlformats.org/officeDocument/2006/relationships/image" Target="../media/image146.wmf"/><Relationship Id="rId2" Type="http://schemas.openxmlformats.org/officeDocument/2006/relationships/oleObject" Target="../embeddings/oleObject131.bin"/><Relationship Id="rId16" Type="http://schemas.openxmlformats.org/officeDocument/2006/relationships/oleObject" Target="../embeddings/oleObject138.bin"/><Relationship Id="rId1" Type="http://schemas.openxmlformats.org/officeDocument/2006/relationships/slideLayout" Target="../slideLayouts/slideLayout7.xml"/><Relationship Id="rId6" Type="http://schemas.openxmlformats.org/officeDocument/2006/relationships/oleObject" Target="../embeddings/oleObject133.bin"/><Relationship Id="rId11" Type="http://schemas.openxmlformats.org/officeDocument/2006/relationships/image" Target="../media/image143.wmf"/><Relationship Id="rId5" Type="http://schemas.openxmlformats.org/officeDocument/2006/relationships/image" Target="../media/image140.wmf"/><Relationship Id="rId15" Type="http://schemas.openxmlformats.org/officeDocument/2006/relationships/image" Target="../media/image145.wmf"/><Relationship Id="rId10" Type="http://schemas.openxmlformats.org/officeDocument/2006/relationships/oleObject" Target="../embeddings/oleObject135.bin"/><Relationship Id="rId4" Type="http://schemas.openxmlformats.org/officeDocument/2006/relationships/oleObject" Target="../embeddings/oleObject132.bin"/><Relationship Id="rId9" Type="http://schemas.openxmlformats.org/officeDocument/2006/relationships/image" Target="../media/image142.wmf"/><Relationship Id="rId14" Type="http://schemas.openxmlformats.org/officeDocument/2006/relationships/oleObject" Target="../embeddings/oleObject137.bin"/></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5.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oleObject" Target="../embeddings/oleObject9.bin"/><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image" Target="../media/image14.wmf"/><Relationship Id="rId5" Type="http://schemas.openxmlformats.org/officeDocument/2006/relationships/oleObject" Target="../embeddings/oleObject6.bin"/><Relationship Id="rId15" Type="http://schemas.openxmlformats.org/officeDocument/2006/relationships/image" Target="../media/image16.png"/><Relationship Id="rId10" Type="http://schemas.openxmlformats.org/officeDocument/2006/relationships/oleObject" Target="../embeddings/oleObject8.bin"/><Relationship Id="rId4" Type="http://schemas.openxmlformats.org/officeDocument/2006/relationships/image" Target="../media/image10.wmf"/><Relationship Id="rId9" Type="http://schemas.openxmlformats.org/officeDocument/2006/relationships/image" Target="../media/image13.png"/><Relationship Id="rId14" Type="http://schemas.openxmlformats.org/officeDocument/2006/relationships/customXml" Target="../ink/ink1.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21.png"/><Relationship Id="rId3" Type="http://schemas.openxmlformats.org/officeDocument/2006/relationships/image" Target="../media/image16.wmf"/><Relationship Id="rId7" Type="http://schemas.openxmlformats.org/officeDocument/2006/relationships/image" Target="../media/image18.png"/><Relationship Id="rId12" Type="http://schemas.openxmlformats.org/officeDocument/2006/relationships/oleObject" Target="../embeddings/oleObject15.bin"/><Relationship Id="rId2" Type="http://schemas.openxmlformats.org/officeDocument/2006/relationships/oleObject" Target="../embeddings/oleObject10.bin"/><Relationship Id="rId1" Type="http://schemas.openxmlformats.org/officeDocument/2006/relationships/slideLayout" Target="../slideLayouts/slideLayout7.xml"/><Relationship Id="rId6" Type="http://schemas.openxmlformats.org/officeDocument/2006/relationships/oleObject" Target="../embeddings/oleObject12.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19.wmf"/><Relationship Id="rId14" Type="http://schemas.openxmlformats.org/officeDocument/2006/relationships/oleObject" Target="../embeddings/oleObject16.bin"/></Relationships>
</file>

<file path=ppt/slides/_rels/slide6.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25.wmf"/><Relationship Id="rId18" Type="http://schemas.openxmlformats.org/officeDocument/2006/relationships/customXml" Target="../ink/ink3.xml"/><Relationship Id="rId3" Type="http://schemas.openxmlformats.org/officeDocument/2006/relationships/oleObject" Target="../embeddings/oleObject17.bin"/><Relationship Id="rId21" Type="http://schemas.openxmlformats.org/officeDocument/2006/relationships/image" Target="../media/image30.png"/><Relationship Id="rId7" Type="http://schemas.openxmlformats.org/officeDocument/2006/relationships/oleObject" Target="../embeddings/oleObject7.bin"/><Relationship Id="rId12" Type="http://schemas.openxmlformats.org/officeDocument/2006/relationships/oleObject" Target="../embeddings/oleObject19.bin"/><Relationship Id="rId17" Type="http://schemas.openxmlformats.org/officeDocument/2006/relationships/image" Target="../media/image28.png"/><Relationship Id="rId2" Type="http://schemas.openxmlformats.org/officeDocument/2006/relationships/image" Target="../media/image9.png"/><Relationship Id="rId16" Type="http://schemas.openxmlformats.org/officeDocument/2006/relationships/customXml" Target="../ink/ink2.xml"/><Relationship Id="rId20" Type="http://schemas.openxmlformats.org/officeDocument/2006/relationships/customXml" Target="../ink/ink4.xml"/><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image" Target="../media/image24.wmf"/><Relationship Id="rId5" Type="http://schemas.openxmlformats.org/officeDocument/2006/relationships/oleObject" Target="../embeddings/oleObject6.bin"/><Relationship Id="rId15" Type="http://schemas.openxmlformats.org/officeDocument/2006/relationships/image" Target="../media/image26.wmf"/><Relationship Id="rId10" Type="http://schemas.openxmlformats.org/officeDocument/2006/relationships/oleObject" Target="../embeddings/oleObject18.bin"/><Relationship Id="rId19" Type="http://schemas.openxmlformats.org/officeDocument/2006/relationships/image" Target="../media/image29.png"/><Relationship Id="rId4" Type="http://schemas.openxmlformats.org/officeDocument/2006/relationships/image" Target="../media/image23.wmf"/><Relationship Id="rId9" Type="http://schemas.openxmlformats.org/officeDocument/2006/relationships/image" Target="../media/image13.png"/><Relationship Id="rId14" Type="http://schemas.openxmlformats.org/officeDocument/2006/relationships/oleObject" Target="../embeddings/oleObject20.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29.wmf"/><Relationship Id="rId12" Type="http://schemas.openxmlformats.org/officeDocument/2006/relationships/oleObject" Target="../embeddings/oleObject26.bin"/><Relationship Id="rId17" Type="http://schemas.openxmlformats.org/officeDocument/2006/relationships/image" Target="../media/image34.wmf"/><Relationship Id="rId2" Type="http://schemas.openxmlformats.org/officeDocument/2006/relationships/oleObject" Target="../embeddings/oleObject21.bin"/><Relationship Id="rId16" Type="http://schemas.openxmlformats.org/officeDocument/2006/relationships/oleObject" Target="../embeddings/oleObject28.bin"/><Relationship Id="rId1" Type="http://schemas.openxmlformats.org/officeDocument/2006/relationships/slideLayout" Target="../slideLayouts/slideLayout7.xml"/><Relationship Id="rId6" Type="http://schemas.openxmlformats.org/officeDocument/2006/relationships/oleObject" Target="../embeddings/oleObject23.bin"/><Relationship Id="rId11" Type="http://schemas.openxmlformats.org/officeDocument/2006/relationships/image" Target="../media/image31.wmf"/><Relationship Id="rId5" Type="http://schemas.openxmlformats.org/officeDocument/2006/relationships/image" Target="../media/image28.wmf"/><Relationship Id="rId15" Type="http://schemas.openxmlformats.org/officeDocument/2006/relationships/image" Target="../media/image33.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30.wmf"/><Relationship Id="rId14" Type="http://schemas.openxmlformats.org/officeDocument/2006/relationships/oleObject" Target="../embeddings/oleObject27.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7.wmf"/><Relationship Id="rId12" Type="http://schemas.openxmlformats.org/officeDocument/2006/relationships/oleObject" Target="../embeddings/oleObject34.bin"/><Relationship Id="rId2" Type="http://schemas.openxmlformats.org/officeDocument/2006/relationships/oleObject" Target="../embeddings/oleObject29.bin"/><Relationship Id="rId1" Type="http://schemas.openxmlformats.org/officeDocument/2006/relationships/slideLayout" Target="../slideLayouts/slideLayout7.xml"/><Relationship Id="rId6" Type="http://schemas.openxmlformats.org/officeDocument/2006/relationships/oleObject" Target="../embeddings/oleObject31.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38.wmf"/></Relationships>
</file>

<file path=ppt/slides/_rels/slide9.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oleObject" Target="../embeddings/oleObject35.bin"/><Relationship Id="rId1" Type="http://schemas.openxmlformats.org/officeDocument/2006/relationships/slideLayout" Target="../slideLayouts/slideLayout7.xml"/><Relationship Id="rId5" Type="http://schemas.openxmlformats.org/officeDocument/2006/relationships/image" Target="../media/image42.wmf"/><Relationship Id="rId4" Type="http://schemas.openxmlformats.org/officeDocument/2006/relationships/oleObject" Target="../embeddings/oleObject3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376313"/>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2</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52868276-8DD3-4767-8870-E4DB9006CEFD}"/>
              </a:ext>
            </a:extLst>
          </p:cNvPr>
          <p:cNvGraphicFramePr>
            <a:graphicFrameLocks noChangeAspect="1"/>
          </p:cNvGraphicFramePr>
          <p:nvPr>
            <p:extLst>
              <p:ext uri="{D42A27DB-BD31-4B8C-83A1-F6EECF244321}">
                <p14:modId xmlns:p14="http://schemas.microsoft.com/office/powerpoint/2010/main" val="3021682675"/>
              </p:ext>
            </p:extLst>
          </p:nvPr>
        </p:nvGraphicFramePr>
        <p:xfrm>
          <a:off x="400589" y="3489731"/>
          <a:ext cx="1373187" cy="603250"/>
        </p:xfrm>
        <a:graphic>
          <a:graphicData uri="http://schemas.openxmlformats.org/presentationml/2006/ole">
            <mc:AlternateContent xmlns:mc="http://schemas.openxmlformats.org/markup-compatibility/2006">
              <mc:Choice xmlns:v="urn:schemas-microsoft-com:vml" Requires="v">
                <p:oleObj name="Equation" r:id="rId2" imgW="1041120" imgH="457200" progId="Equation.DSMT4">
                  <p:embed/>
                </p:oleObj>
              </mc:Choice>
              <mc:Fallback>
                <p:oleObj name="Equation" r:id="rId2" imgW="1041120" imgH="457200" progId="Equation.DSMT4">
                  <p:embed/>
                  <p:pic>
                    <p:nvPicPr>
                      <p:cNvPr id="0" name="Object 1"/>
                      <p:cNvPicPr>
                        <a:picLocks noChangeAspect="1" noChangeArrowheads="1"/>
                      </p:cNvPicPr>
                      <p:nvPr/>
                    </p:nvPicPr>
                    <p:blipFill>
                      <a:blip r:embed="rId3"/>
                      <a:srcRect/>
                      <a:stretch>
                        <a:fillRect/>
                      </a:stretch>
                    </p:blipFill>
                    <p:spPr bwMode="auto">
                      <a:xfrm>
                        <a:off x="400589" y="3489731"/>
                        <a:ext cx="1373187" cy="60325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209D2D06-676D-48E9-A7A8-23F37C47F3F4}"/>
              </a:ext>
            </a:extLst>
          </p:cNvPr>
          <p:cNvGraphicFramePr>
            <a:graphicFrameLocks noChangeAspect="1"/>
          </p:cNvGraphicFramePr>
          <p:nvPr>
            <p:extLst>
              <p:ext uri="{D42A27DB-BD31-4B8C-83A1-F6EECF244321}">
                <p14:modId xmlns:p14="http://schemas.microsoft.com/office/powerpoint/2010/main" val="1561702571"/>
              </p:ext>
            </p:extLst>
          </p:nvPr>
        </p:nvGraphicFramePr>
        <p:xfrm>
          <a:off x="2417560" y="3471809"/>
          <a:ext cx="1928885" cy="603250"/>
        </p:xfrm>
        <a:graphic>
          <a:graphicData uri="http://schemas.openxmlformats.org/presentationml/2006/ole">
            <mc:AlternateContent xmlns:mc="http://schemas.openxmlformats.org/markup-compatibility/2006">
              <mc:Choice xmlns:v="urn:schemas-microsoft-com:vml" Requires="v">
                <p:oleObj name="Equation" r:id="rId4" imgW="1460160" imgH="457200" progId="Equation.DSMT4">
                  <p:embed/>
                </p:oleObj>
              </mc:Choice>
              <mc:Fallback>
                <p:oleObj name="Equation" r:id="rId4" imgW="1460160" imgH="457200" progId="Equation.DSMT4">
                  <p:embed/>
                  <p:pic>
                    <p:nvPicPr>
                      <p:cNvPr id="0" name="Object 3"/>
                      <p:cNvPicPr>
                        <a:picLocks noChangeAspect="1" noChangeArrowheads="1"/>
                      </p:cNvPicPr>
                      <p:nvPr/>
                    </p:nvPicPr>
                    <p:blipFill>
                      <a:blip r:embed="rId5"/>
                      <a:srcRect/>
                      <a:stretch>
                        <a:fillRect/>
                      </a:stretch>
                    </p:blipFill>
                    <p:spPr bwMode="auto">
                      <a:xfrm>
                        <a:off x="2417560" y="3471809"/>
                        <a:ext cx="1928885" cy="603250"/>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AF681B2F-106A-4A95-B298-5AF1A73E8E20}"/>
              </a:ext>
            </a:extLst>
          </p:cNvPr>
          <p:cNvGraphicFramePr>
            <a:graphicFrameLocks noChangeAspect="1"/>
          </p:cNvGraphicFramePr>
          <p:nvPr>
            <p:extLst>
              <p:ext uri="{D42A27DB-BD31-4B8C-83A1-F6EECF244321}">
                <p14:modId xmlns:p14="http://schemas.microsoft.com/office/powerpoint/2010/main" val="1839055668"/>
              </p:ext>
            </p:extLst>
          </p:nvPr>
        </p:nvGraphicFramePr>
        <p:xfrm>
          <a:off x="400589" y="5047678"/>
          <a:ext cx="2378075" cy="577850"/>
        </p:xfrm>
        <a:graphic>
          <a:graphicData uri="http://schemas.openxmlformats.org/presentationml/2006/ole">
            <mc:AlternateContent xmlns:mc="http://schemas.openxmlformats.org/markup-compatibility/2006">
              <mc:Choice xmlns:v="urn:schemas-microsoft-com:vml" Requires="v">
                <p:oleObj name="Equation" r:id="rId6" imgW="1879560" imgH="457200" progId="Equation.DSMT4">
                  <p:embed/>
                </p:oleObj>
              </mc:Choice>
              <mc:Fallback>
                <p:oleObj name="Equation" r:id="rId6" imgW="1879560" imgH="457200" progId="Equation.DSMT4">
                  <p:embed/>
                  <p:pic>
                    <p:nvPicPr>
                      <p:cNvPr id="0" name="Object 5"/>
                      <p:cNvPicPr>
                        <a:picLocks noChangeAspect="1" noChangeArrowheads="1"/>
                      </p:cNvPicPr>
                      <p:nvPr/>
                    </p:nvPicPr>
                    <p:blipFill>
                      <a:blip r:embed="rId7"/>
                      <a:srcRect/>
                      <a:stretch>
                        <a:fillRect/>
                      </a:stretch>
                    </p:blipFill>
                    <p:spPr bwMode="auto">
                      <a:xfrm>
                        <a:off x="400589" y="5047678"/>
                        <a:ext cx="2378075" cy="577850"/>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E923CF43-CAEA-41AD-BAD9-9098DE5BF6BC}"/>
              </a:ext>
            </a:extLst>
          </p:cNvPr>
          <p:cNvSpPr txBox="1"/>
          <p:nvPr/>
        </p:nvSpPr>
        <p:spPr>
          <a:xfrm>
            <a:off x="331427" y="4212459"/>
            <a:ext cx="4894474" cy="738664"/>
          </a:xfrm>
          <a:prstGeom prst="rect">
            <a:avLst/>
          </a:prstGeom>
          <a:noFill/>
        </p:spPr>
        <p:txBody>
          <a:bodyPr wrap="square" rtlCol="0">
            <a:spAutoFit/>
          </a:bodyPr>
          <a:lstStyle/>
          <a:p>
            <a:r>
              <a:rPr lang="en-US" sz="1400"/>
              <a:t>In analogy with fact that the gradient acting on a wave gives us the momentum (according to semi-classical theory), we presume the momentum operator looksl ike this:</a:t>
            </a:r>
          </a:p>
        </p:txBody>
      </p:sp>
      <p:graphicFrame>
        <p:nvGraphicFramePr>
          <p:cNvPr id="12" name="Object 11">
            <a:extLst>
              <a:ext uri="{FF2B5EF4-FFF2-40B4-BE49-F238E27FC236}">
                <a16:creationId xmlns:a16="http://schemas.microsoft.com/office/drawing/2014/main" id="{A6602D32-F95B-4D8B-BF6D-53E467DCA3CA}"/>
              </a:ext>
            </a:extLst>
          </p:cNvPr>
          <p:cNvGraphicFramePr>
            <a:graphicFrameLocks noChangeAspect="1"/>
          </p:cNvGraphicFramePr>
          <p:nvPr>
            <p:extLst>
              <p:ext uri="{D42A27DB-BD31-4B8C-83A1-F6EECF244321}">
                <p14:modId xmlns:p14="http://schemas.microsoft.com/office/powerpoint/2010/main" val="3919495596"/>
              </p:ext>
            </p:extLst>
          </p:nvPr>
        </p:nvGraphicFramePr>
        <p:xfrm>
          <a:off x="3029229" y="5047678"/>
          <a:ext cx="1733550" cy="619125"/>
        </p:xfrm>
        <a:graphic>
          <a:graphicData uri="http://schemas.openxmlformats.org/presentationml/2006/ole">
            <mc:AlternateContent xmlns:mc="http://schemas.openxmlformats.org/markup-compatibility/2006">
              <mc:Choice xmlns:v="urn:schemas-microsoft-com:vml" Requires="v">
                <p:oleObj name="Equation" r:id="rId8" imgW="1562040" imgH="558720" progId="Equation.DSMT4">
                  <p:embed/>
                </p:oleObj>
              </mc:Choice>
              <mc:Fallback>
                <p:oleObj name="Equation" r:id="rId8" imgW="1562040" imgH="558720" progId="Equation.DSMT4">
                  <p:embed/>
                  <p:pic>
                    <p:nvPicPr>
                      <p:cNvPr id="0" name="Object 7"/>
                      <p:cNvPicPr>
                        <a:picLocks noChangeAspect="1" noChangeArrowheads="1"/>
                      </p:cNvPicPr>
                      <p:nvPr/>
                    </p:nvPicPr>
                    <p:blipFill>
                      <a:blip r:embed="rId9"/>
                      <a:srcRect/>
                      <a:stretch>
                        <a:fillRect/>
                      </a:stretch>
                    </p:blipFill>
                    <p:spPr bwMode="auto">
                      <a:xfrm>
                        <a:off x="3029229" y="5047678"/>
                        <a:ext cx="1733550" cy="619125"/>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70BF5051-5F98-4280-A8EA-ADE5A3894457}"/>
              </a:ext>
            </a:extLst>
          </p:cNvPr>
          <p:cNvGraphicFramePr>
            <a:graphicFrameLocks noChangeAspect="1"/>
          </p:cNvGraphicFramePr>
          <p:nvPr>
            <p:extLst>
              <p:ext uri="{D42A27DB-BD31-4B8C-83A1-F6EECF244321}">
                <p14:modId xmlns:p14="http://schemas.microsoft.com/office/powerpoint/2010/main" val="3702556129"/>
              </p:ext>
            </p:extLst>
          </p:nvPr>
        </p:nvGraphicFramePr>
        <p:xfrm>
          <a:off x="400589" y="5834404"/>
          <a:ext cx="3933675" cy="577850"/>
        </p:xfrm>
        <a:graphic>
          <a:graphicData uri="http://schemas.openxmlformats.org/presentationml/2006/ole">
            <mc:AlternateContent xmlns:mc="http://schemas.openxmlformats.org/markup-compatibility/2006">
              <mc:Choice xmlns:v="urn:schemas-microsoft-com:vml" Requires="v">
                <p:oleObj name="Equation" r:id="rId10" imgW="3213000" imgH="469800" progId="Equation.DSMT4">
                  <p:embed/>
                </p:oleObj>
              </mc:Choice>
              <mc:Fallback>
                <p:oleObj name="Equation" r:id="rId10" imgW="3213000" imgH="469800" progId="Equation.DSMT4">
                  <p:embed/>
                  <p:pic>
                    <p:nvPicPr>
                      <p:cNvPr id="0" name="Object 9"/>
                      <p:cNvPicPr>
                        <a:picLocks noChangeAspect="1" noChangeArrowheads="1"/>
                      </p:cNvPicPr>
                      <p:nvPr/>
                    </p:nvPicPr>
                    <p:blipFill>
                      <a:blip r:embed="rId11"/>
                      <a:srcRect/>
                      <a:stretch>
                        <a:fillRect/>
                      </a:stretch>
                    </p:blipFill>
                    <p:spPr bwMode="auto">
                      <a:xfrm>
                        <a:off x="400589" y="5834404"/>
                        <a:ext cx="3933675" cy="577850"/>
                      </a:xfrm>
                      <a:prstGeom prst="rect">
                        <a:avLst/>
                      </a:prstGeom>
                      <a:solidFill>
                        <a:srgbClr val="CCFFCC"/>
                      </a:solidFill>
                    </p:spPr>
                  </p:pic>
                </p:oleObj>
              </mc:Fallback>
            </mc:AlternateContent>
          </a:graphicData>
        </a:graphic>
      </p:graphicFrame>
      <p:sp>
        <p:nvSpPr>
          <p:cNvPr id="23" name="Rectangle 22">
            <a:extLst>
              <a:ext uri="{FF2B5EF4-FFF2-40B4-BE49-F238E27FC236}">
                <a16:creationId xmlns:a16="http://schemas.microsoft.com/office/drawing/2014/main" id="{055D1D1D-1A0D-4CB2-B671-C844D2AB24D8}"/>
              </a:ext>
            </a:extLst>
          </p:cNvPr>
          <p:cNvSpPr/>
          <p:nvPr/>
        </p:nvSpPr>
        <p:spPr>
          <a:xfrm>
            <a:off x="336926" y="833246"/>
            <a:ext cx="4237057"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2. Observables (Sch. Pic.)</a:t>
            </a:r>
            <a:endParaRPr lang="en-US">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F3D2C4DE-2CBD-468F-9826-6D27C96E34C1}"/>
              </a:ext>
            </a:extLst>
          </p:cNvPr>
          <p:cNvGraphicFramePr>
            <a:graphicFrameLocks noChangeAspect="1"/>
          </p:cNvGraphicFramePr>
          <p:nvPr>
            <p:extLst>
              <p:ext uri="{D42A27DB-BD31-4B8C-83A1-F6EECF244321}">
                <p14:modId xmlns:p14="http://schemas.microsoft.com/office/powerpoint/2010/main" val="4022460370"/>
              </p:ext>
            </p:extLst>
          </p:nvPr>
        </p:nvGraphicFramePr>
        <p:xfrm>
          <a:off x="419441" y="1298271"/>
          <a:ext cx="6824851" cy="1595720"/>
        </p:xfrm>
        <a:graphic>
          <a:graphicData uri="http://schemas.openxmlformats.org/presentationml/2006/ole">
            <mc:AlternateContent xmlns:mc="http://schemas.openxmlformats.org/markup-compatibility/2006">
              <mc:Choice xmlns:v="urn:schemas-microsoft-com:vml" Requires="v">
                <p:oleObj name="Equation" r:id="rId12" imgW="5537160" imgH="1320480" progId="Equation.DSMT4">
                  <p:embed/>
                </p:oleObj>
              </mc:Choice>
              <mc:Fallback>
                <p:oleObj name="Equation" r:id="rId12" imgW="5537160" imgH="1320480" progId="Equation.DSMT4">
                  <p:embed/>
                  <p:pic>
                    <p:nvPicPr>
                      <p:cNvPr id="39" name="Object 38">
                        <a:extLst>
                          <a:ext uri="{FF2B5EF4-FFF2-40B4-BE49-F238E27FC236}">
                            <a16:creationId xmlns:a16="http://schemas.microsoft.com/office/drawing/2014/main" id="{8EDCCF8E-8922-4F56-95E7-99766D93B299}"/>
                          </a:ext>
                        </a:extLst>
                      </p:cNvPr>
                      <p:cNvPicPr>
                        <a:picLocks noChangeAspect="1" noChangeArrowheads="1"/>
                      </p:cNvPicPr>
                      <p:nvPr/>
                    </p:nvPicPr>
                    <p:blipFill>
                      <a:blip r:embed="rId13"/>
                      <a:srcRect/>
                      <a:stretch>
                        <a:fillRect/>
                      </a:stretch>
                    </p:blipFill>
                    <p:spPr bwMode="auto">
                      <a:xfrm>
                        <a:off x="419441" y="1298271"/>
                        <a:ext cx="6824851" cy="1595720"/>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1C9971D0-ED4B-469E-871E-F80B5541EAA7}"/>
              </a:ext>
            </a:extLst>
          </p:cNvPr>
          <p:cNvSpPr txBox="1"/>
          <p:nvPr/>
        </p:nvSpPr>
        <p:spPr>
          <a:xfrm>
            <a:off x="311079" y="3031391"/>
            <a:ext cx="2059346" cy="369332"/>
          </a:xfrm>
          <a:prstGeom prst="rect">
            <a:avLst/>
          </a:prstGeom>
          <a:noFill/>
        </p:spPr>
        <p:txBody>
          <a:bodyPr wrap="none" rtlCol="0">
            <a:spAutoFit/>
          </a:bodyPr>
          <a:lstStyle/>
          <a:p>
            <a:r>
              <a:rPr lang="en-US"/>
              <a:t>Some observables…</a:t>
            </a:r>
          </a:p>
        </p:txBody>
      </p:sp>
      <p:graphicFrame>
        <p:nvGraphicFramePr>
          <p:cNvPr id="25" name="Object 24">
            <a:extLst>
              <a:ext uri="{FF2B5EF4-FFF2-40B4-BE49-F238E27FC236}">
                <a16:creationId xmlns:a16="http://schemas.microsoft.com/office/drawing/2014/main" id="{BF019C29-ECD4-4A21-94A5-44DD16904F77}"/>
              </a:ext>
            </a:extLst>
          </p:cNvPr>
          <p:cNvGraphicFramePr>
            <a:graphicFrameLocks noChangeAspect="1"/>
          </p:cNvGraphicFramePr>
          <p:nvPr>
            <p:extLst>
              <p:ext uri="{D42A27DB-BD31-4B8C-83A1-F6EECF244321}">
                <p14:modId xmlns:p14="http://schemas.microsoft.com/office/powerpoint/2010/main" val="1774552718"/>
              </p:ext>
            </p:extLst>
          </p:nvPr>
        </p:nvGraphicFramePr>
        <p:xfrm>
          <a:off x="4726658" y="5998543"/>
          <a:ext cx="444575" cy="279711"/>
        </p:xfrm>
        <a:graphic>
          <a:graphicData uri="http://schemas.openxmlformats.org/presentationml/2006/ole">
            <mc:AlternateContent xmlns:mc="http://schemas.openxmlformats.org/markup-compatibility/2006">
              <mc:Choice xmlns:v="urn:schemas-microsoft-com:vml" Requires="v">
                <p:oleObj name="Equation" r:id="rId14" imgW="342720" imgH="215640" progId="Equation.DSMT4">
                  <p:embed/>
                </p:oleObj>
              </mc:Choice>
              <mc:Fallback>
                <p:oleObj name="Equation" r:id="rId14" imgW="342720" imgH="215640" progId="Equation.DSMT4">
                  <p:embed/>
                  <p:pic>
                    <p:nvPicPr>
                      <p:cNvPr id="12" name="Object 11">
                        <a:extLst>
                          <a:ext uri="{FF2B5EF4-FFF2-40B4-BE49-F238E27FC236}">
                            <a16:creationId xmlns:a16="http://schemas.microsoft.com/office/drawing/2014/main" id="{A6602D32-F95B-4D8B-BF6D-53E467DCA3CA}"/>
                          </a:ext>
                        </a:extLst>
                      </p:cNvPr>
                      <p:cNvPicPr>
                        <a:picLocks noChangeAspect="1" noChangeArrowheads="1"/>
                      </p:cNvPicPr>
                      <p:nvPr/>
                    </p:nvPicPr>
                    <p:blipFill>
                      <a:blip r:embed="rId15"/>
                      <a:srcRect/>
                      <a:stretch>
                        <a:fillRect/>
                      </a:stretch>
                    </p:blipFill>
                    <p:spPr bwMode="auto">
                      <a:xfrm>
                        <a:off x="4726658" y="5998543"/>
                        <a:ext cx="444575" cy="27971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03117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2</a:t>
            </a:r>
            <a:endParaRPr lang="en-US" sz="3600" b="1" u="sng"/>
          </a:p>
        </p:txBody>
      </p:sp>
      <p:sp>
        <p:nvSpPr>
          <p:cNvPr id="23" name="Rectangle 22">
            <a:extLst>
              <a:ext uri="{FF2B5EF4-FFF2-40B4-BE49-F238E27FC236}">
                <a16:creationId xmlns:a16="http://schemas.microsoft.com/office/drawing/2014/main" id="{055D1D1D-1A0D-4CB2-B671-C844D2AB24D8}"/>
              </a:ext>
            </a:extLst>
          </p:cNvPr>
          <p:cNvSpPr/>
          <p:nvPr/>
        </p:nvSpPr>
        <p:spPr>
          <a:xfrm>
            <a:off x="336926" y="934846"/>
            <a:ext cx="4365298"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2.  Observables (Heis. Pic.)</a:t>
            </a:r>
            <a:endParaRPr lang="en-US">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652E107C-49E2-42F9-80EB-251B6567B79E}"/>
              </a:ext>
            </a:extLst>
          </p:cNvPr>
          <p:cNvSpPr txBox="1"/>
          <p:nvPr/>
        </p:nvSpPr>
        <p:spPr>
          <a:xfrm>
            <a:off x="318073" y="1292179"/>
            <a:ext cx="10907646" cy="1323439"/>
          </a:xfrm>
          <a:prstGeom prst="rect">
            <a:avLst/>
          </a:prstGeom>
          <a:noFill/>
        </p:spPr>
        <p:txBody>
          <a:bodyPr wrap="square" rtlCol="0">
            <a:spAutoFit/>
          </a:bodyPr>
          <a:lstStyle/>
          <a:p>
            <a:r>
              <a:rPr lang="en-US" sz="1600"/>
              <a:t>One may observe that the operators, as defined, satisfy the classical commutation (Poisson bracket) relations with coefficient 1 </a:t>
            </a:r>
            <a:r>
              <a:rPr lang="en-US" sz="1600">
                <a:sym typeface="Wingdings" panose="05000000000000000000" pitchFamily="2" charset="2"/>
              </a:rPr>
              <a:t></a:t>
            </a:r>
            <a:r>
              <a:rPr lang="en-US" sz="1600"/>
              <a:t> iħ.  We could have made this a postulate, instead of the semi-classical reasoning whereby we got the representation of the momentum operator.  And from this postulate we could’ve derived the representation of the operators. First consider momentum.  In classical mechanics, momentum is the generator of translation.  So let’s introduce the translation operator and tease out the momentum operator.  </a:t>
            </a:r>
          </a:p>
        </p:txBody>
      </p:sp>
      <p:graphicFrame>
        <p:nvGraphicFramePr>
          <p:cNvPr id="11" name="Object 10">
            <a:extLst>
              <a:ext uri="{FF2B5EF4-FFF2-40B4-BE49-F238E27FC236}">
                <a16:creationId xmlns:a16="http://schemas.microsoft.com/office/drawing/2014/main" id="{5DBF794A-485D-4A1C-B50C-FBC421F935A1}"/>
              </a:ext>
            </a:extLst>
          </p:cNvPr>
          <p:cNvGraphicFramePr>
            <a:graphicFrameLocks noChangeAspect="1"/>
          </p:cNvGraphicFramePr>
          <p:nvPr>
            <p:extLst>
              <p:ext uri="{D42A27DB-BD31-4B8C-83A1-F6EECF244321}">
                <p14:modId xmlns:p14="http://schemas.microsoft.com/office/powerpoint/2010/main" val="2177601510"/>
              </p:ext>
            </p:extLst>
          </p:nvPr>
        </p:nvGraphicFramePr>
        <p:xfrm>
          <a:off x="421973" y="2766039"/>
          <a:ext cx="1614487" cy="311150"/>
        </p:xfrm>
        <a:graphic>
          <a:graphicData uri="http://schemas.openxmlformats.org/presentationml/2006/ole">
            <mc:AlternateContent xmlns:mc="http://schemas.openxmlformats.org/markup-compatibility/2006">
              <mc:Choice xmlns:v="urn:schemas-microsoft-com:vml" Requires="v">
                <p:oleObj name="Equation" r:id="rId2" imgW="1231560" imgH="241200" progId="Equation.DSMT4">
                  <p:embed/>
                </p:oleObj>
              </mc:Choice>
              <mc:Fallback>
                <p:oleObj name="Equation" r:id="rId2" imgW="1231560" imgH="241200" progId="Equation.DSMT4">
                  <p:embed/>
                  <p:pic>
                    <p:nvPicPr>
                      <p:cNvPr id="0" name="Object 37"/>
                      <p:cNvPicPr>
                        <a:picLocks noChangeAspect="1" noChangeArrowheads="1"/>
                      </p:cNvPicPr>
                      <p:nvPr/>
                    </p:nvPicPr>
                    <p:blipFill>
                      <a:blip r:embed="rId3"/>
                      <a:srcRect/>
                      <a:stretch>
                        <a:fillRect/>
                      </a:stretch>
                    </p:blipFill>
                    <p:spPr bwMode="auto">
                      <a:xfrm>
                        <a:off x="421973" y="2766039"/>
                        <a:ext cx="1614487" cy="311150"/>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E1774255-153F-480A-B47E-D03AFE546FDF}"/>
              </a:ext>
            </a:extLst>
          </p:cNvPr>
          <p:cNvGraphicFramePr>
            <a:graphicFrameLocks noChangeAspect="1"/>
          </p:cNvGraphicFramePr>
          <p:nvPr>
            <p:extLst>
              <p:ext uri="{D42A27DB-BD31-4B8C-83A1-F6EECF244321}">
                <p14:modId xmlns:p14="http://schemas.microsoft.com/office/powerpoint/2010/main" val="3887208243"/>
              </p:ext>
            </p:extLst>
          </p:nvPr>
        </p:nvGraphicFramePr>
        <p:xfrm>
          <a:off x="415925" y="3636645"/>
          <a:ext cx="1544638" cy="360363"/>
        </p:xfrm>
        <a:graphic>
          <a:graphicData uri="http://schemas.openxmlformats.org/presentationml/2006/ole">
            <mc:AlternateContent xmlns:mc="http://schemas.openxmlformats.org/markup-compatibility/2006">
              <mc:Choice xmlns:v="urn:schemas-microsoft-com:vml" Requires="v">
                <p:oleObj name="Equation" r:id="rId4" imgW="1041120" imgH="241200" progId="Equation.DSMT4">
                  <p:embed/>
                </p:oleObj>
              </mc:Choice>
              <mc:Fallback>
                <p:oleObj name="Equation" r:id="rId4" imgW="1041120" imgH="241200" progId="Equation.DSMT4">
                  <p:embed/>
                  <p:pic>
                    <p:nvPicPr>
                      <p:cNvPr id="0" name="Object 39"/>
                      <p:cNvPicPr>
                        <a:picLocks noChangeAspect="1" noChangeArrowheads="1"/>
                      </p:cNvPicPr>
                      <p:nvPr/>
                    </p:nvPicPr>
                    <p:blipFill>
                      <a:blip r:embed="rId5"/>
                      <a:srcRect/>
                      <a:stretch>
                        <a:fillRect/>
                      </a:stretch>
                    </p:blipFill>
                    <p:spPr bwMode="auto">
                      <a:xfrm>
                        <a:off x="415925" y="3636645"/>
                        <a:ext cx="1544638" cy="360363"/>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1E7EC721-E86A-40F7-98CD-0DB39BDC38F8}"/>
              </a:ext>
            </a:extLst>
          </p:cNvPr>
          <p:cNvGraphicFramePr>
            <a:graphicFrameLocks noChangeAspect="1"/>
          </p:cNvGraphicFramePr>
          <p:nvPr>
            <p:extLst>
              <p:ext uri="{D42A27DB-BD31-4B8C-83A1-F6EECF244321}">
                <p14:modId xmlns:p14="http://schemas.microsoft.com/office/powerpoint/2010/main" val="3910021547"/>
              </p:ext>
            </p:extLst>
          </p:nvPr>
        </p:nvGraphicFramePr>
        <p:xfrm>
          <a:off x="377130" y="4553849"/>
          <a:ext cx="1179513" cy="442912"/>
        </p:xfrm>
        <a:graphic>
          <a:graphicData uri="http://schemas.openxmlformats.org/presentationml/2006/ole">
            <mc:AlternateContent xmlns:mc="http://schemas.openxmlformats.org/markup-compatibility/2006">
              <mc:Choice xmlns:v="urn:schemas-microsoft-com:vml" Requires="v">
                <p:oleObj name="Equation" r:id="rId6" imgW="812520" imgH="304560" progId="Equation.DSMT4">
                  <p:embed/>
                </p:oleObj>
              </mc:Choice>
              <mc:Fallback>
                <p:oleObj name="Equation" r:id="rId6" imgW="812520" imgH="304560" progId="Equation.DSMT4">
                  <p:embed/>
                  <p:pic>
                    <p:nvPicPr>
                      <p:cNvPr id="0" name="Object 41"/>
                      <p:cNvPicPr>
                        <a:picLocks noChangeAspect="1" noChangeArrowheads="1"/>
                      </p:cNvPicPr>
                      <p:nvPr/>
                    </p:nvPicPr>
                    <p:blipFill>
                      <a:blip r:embed="rId7"/>
                      <a:srcRect/>
                      <a:stretch>
                        <a:fillRect/>
                      </a:stretch>
                    </p:blipFill>
                    <p:spPr bwMode="auto">
                      <a:xfrm>
                        <a:off x="377130" y="4553849"/>
                        <a:ext cx="1179513" cy="442912"/>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6B1FB6CF-2B84-4762-8EDD-91775CB411D6}"/>
              </a:ext>
            </a:extLst>
          </p:cNvPr>
          <p:cNvSpPr txBox="1"/>
          <p:nvPr/>
        </p:nvSpPr>
        <p:spPr>
          <a:xfrm>
            <a:off x="351037" y="3215526"/>
            <a:ext cx="2318123" cy="338554"/>
          </a:xfrm>
          <a:prstGeom prst="rect">
            <a:avLst/>
          </a:prstGeom>
          <a:noFill/>
        </p:spPr>
        <p:txBody>
          <a:bodyPr wrap="square" rtlCol="0">
            <a:spAutoFit/>
          </a:bodyPr>
          <a:lstStyle/>
          <a:p>
            <a:r>
              <a:rPr lang="en-US" sz="1600"/>
              <a:t>Infinitesimally, we have:</a:t>
            </a:r>
            <a:endParaRPr lang="en-US"/>
          </a:p>
        </p:txBody>
      </p:sp>
      <p:sp>
        <p:nvSpPr>
          <p:cNvPr id="22" name="TextBox 21">
            <a:extLst>
              <a:ext uri="{FF2B5EF4-FFF2-40B4-BE49-F238E27FC236}">
                <a16:creationId xmlns:a16="http://schemas.microsoft.com/office/drawing/2014/main" id="{D3B7B947-CDB0-435D-B4E9-2FE15AD8F7EC}"/>
              </a:ext>
            </a:extLst>
          </p:cNvPr>
          <p:cNvSpPr txBox="1"/>
          <p:nvPr/>
        </p:nvSpPr>
        <p:spPr>
          <a:xfrm>
            <a:off x="303526" y="4089190"/>
            <a:ext cx="11113394" cy="338554"/>
          </a:xfrm>
          <a:prstGeom prst="rect">
            <a:avLst/>
          </a:prstGeom>
          <a:noFill/>
        </p:spPr>
        <p:txBody>
          <a:bodyPr wrap="square" rtlCol="0">
            <a:spAutoFit/>
          </a:bodyPr>
          <a:lstStyle/>
          <a:p>
            <a:r>
              <a:rPr lang="en-US" sz="1600"/>
              <a:t>And we expect that Q, the generator of translation, is related to the momentum operator, as in classical mechanics.  Can show:</a:t>
            </a:r>
            <a:endParaRPr lang="en-US"/>
          </a:p>
        </p:txBody>
      </p:sp>
      <p:graphicFrame>
        <p:nvGraphicFramePr>
          <p:cNvPr id="25" name="Object 24">
            <a:extLst>
              <a:ext uri="{FF2B5EF4-FFF2-40B4-BE49-F238E27FC236}">
                <a16:creationId xmlns:a16="http://schemas.microsoft.com/office/drawing/2014/main" id="{3A01D513-75B8-4282-8F4A-11406A48A6FD}"/>
              </a:ext>
            </a:extLst>
          </p:cNvPr>
          <p:cNvGraphicFramePr>
            <a:graphicFrameLocks noChangeAspect="1"/>
          </p:cNvGraphicFramePr>
          <p:nvPr>
            <p:extLst>
              <p:ext uri="{D42A27DB-BD31-4B8C-83A1-F6EECF244321}">
                <p14:modId xmlns:p14="http://schemas.microsoft.com/office/powerpoint/2010/main" val="3928315300"/>
              </p:ext>
            </p:extLst>
          </p:nvPr>
        </p:nvGraphicFramePr>
        <p:xfrm>
          <a:off x="783009" y="5115635"/>
          <a:ext cx="847725" cy="368300"/>
        </p:xfrm>
        <a:graphic>
          <a:graphicData uri="http://schemas.openxmlformats.org/presentationml/2006/ole">
            <mc:AlternateContent xmlns:mc="http://schemas.openxmlformats.org/markup-compatibility/2006">
              <mc:Choice xmlns:v="urn:schemas-microsoft-com:vml" Requires="v">
                <p:oleObj name="Equation" r:id="rId8" imgW="583920" imgH="253800" progId="Equation.DSMT4">
                  <p:embed/>
                </p:oleObj>
              </mc:Choice>
              <mc:Fallback>
                <p:oleObj name="Equation" r:id="rId8" imgW="583920" imgH="253800" progId="Equation.DSMT4">
                  <p:embed/>
                  <p:pic>
                    <p:nvPicPr>
                      <p:cNvPr id="17" name="Object 16">
                        <a:extLst>
                          <a:ext uri="{FF2B5EF4-FFF2-40B4-BE49-F238E27FC236}">
                            <a16:creationId xmlns:a16="http://schemas.microsoft.com/office/drawing/2014/main" id="{1E7EC721-E86A-40F7-98CD-0DB39BDC38F8}"/>
                          </a:ext>
                        </a:extLst>
                      </p:cNvPr>
                      <p:cNvPicPr>
                        <a:picLocks noChangeAspect="1" noChangeArrowheads="1"/>
                      </p:cNvPicPr>
                      <p:nvPr/>
                    </p:nvPicPr>
                    <p:blipFill>
                      <a:blip r:embed="rId9"/>
                      <a:srcRect/>
                      <a:stretch>
                        <a:fillRect/>
                      </a:stretch>
                    </p:blipFill>
                    <p:spPr bwMode="auto">
                      <a:xfrm>
                        <a:off x="783009" y="5115635"/>
                        <a:ext cx="847725" cy="368300"/>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D7753EB-49C4-4B11-BEB1-0EDD48CBAC08}"/>
              </a:ext>
            </a:extLst>
          </p:cNvPr>
          <p:cNvSpPr txBox="1"/>
          <p:nvPr/>
        </p:nvSpPr>
        <p:spPr>
          <a:xfrm>
            <a:off x="344166" y="5142519"/>
            <a:ext cx="535367" cy="338554"/>
          </a:xfrm>
          <a:prstGeom prst="rect">
            <a:avLst/>
          </a:prstGeom>
          <a:noFill/>
        </p:spPr>
        <p:txBody>
          <a:bodyPr wrap="square" rtlCol="0">
            <a:spAutoFit/>
          </a:bodyPr>
          <a:lstStyle/>
          <a:p>
            <a:r>
              <a:rPr lang="en-US" sz="1600"/>
              <a:t>So,</a:t>
            </a:r>
            <a:endParaRPr lang="en-US"/>
          </a:p>
        </p:txBody>
      </p:sp>
      <p:sp>
        <p:nvSpPr>
          <p:cNvPr id="27" name="TextBox 26">
            <a:extLst>
              <a:ext uri="{FF2B5EF4-FFF2-40B4-BE49-F238E27FC236}">
                <a16:creationId xmlns:a16="http://schemas.microsoft.com/office/drawing/2014/main" id="{839E726F-12D7-4BC3-8060-49A032C8A8EA}"/>
              </a:ext>
            </a:extLst>
          </p:cNvPr>
          <p:cNvSpPr txBox="1"/>
          <p:nvPr/>
        </p:nvSpPr>
        <p:spPr>
          <a:xfrm>
            <a:off x="303526" y="5498627"/>
            <a:ext cx="7072634" cy="338554"/>
          </a:xfrm>
          <a:prstGeom prst="rect">
            <a:avLst/>
          </a:prstGeom>
          <a:noFill/>
        </p:spPr>
        <p:txBody>
          <a:bodyPr wrap="square" rtlCol="0">
            <a:spAutoFit/>
          </a:bodyPr>
          <a:lstStyle/>
          <a:p>
            <a:r>
              <a:rPr lang="en-US" sz="1600"/>
              <a:t>Then by looking at action of Q on |x&gt;, we can conclude that in the position basis:</a:t>
            </a:r>
            <a:endParaRPr lang="en-US"/>
          </a:p>
        </p:txBody>
      </p:sp>
      <p:graphicFrame>
        <p:nvGraphicFramePr>
          <p:cNvPr id="28" name="Object 27">
            <a:extLst>
              <a:ext uri="{FF2B5EF4-FFF2-40B4-BE49-F238E27FC236}">
                <a16:creationId xmlns:a16="http://schemas.microsoft.com/office/drawing/2014/main" id="{4EB27651-D6BE-4171-AA1B-A8D2EE679FAD}"/>
              </a:ext>
            </a:extLst>
          </p:cNvPr>
          <p:cNvGraphicFramePr>
            <a:graphicFrameLocks noChangeAspect="1"/>
          </p:cNvGraphicFramePr>
          <p:nvPr>
            <p:extLst>
              <p:ext uri="{D42A27DB-BD31-4B8C-83A1-F6EECF244321}">
                <p14:modId xmlns:p14="http://schemas.microsoft.com/office/powerpoint/2010/main" val="2026078701"/>
              </p:ext>
            </p:extLst>
          </p:nvPr>
        </p:nvGraphicFramePr>
        <p:xfrm>
          <a:off x="416398" y="6008473"/>
          <a:ext cx="947738" cy="496888"/>
        </p:xfrm>
        <a:graphic>
          <a:graphicData uri="http://schemas.openxmlformats.org/presentationml/2006/ole">
            <mc:AlternateContent xmlns:mc="http://schemas.openxmlformats.org/markup-compatibility/2006">
              <mc:Choice xmlns:v="urn:schemas-microsoft-com:vml" Requires="v">
                <p:oleObj name="Equation" r:id="rId10" imgW="749160" imgH="393480" progId="Equation.DSMT4">
                  <p:embed/>
                </p:oleObj>
              </mc:Choice>
              <mc:Fallback>
                <p:oleObj name="Equation" r:id="rId10" imgW="749160" imgH="393480" progId="Equation.DSMT4">
                  <p:embed/>
                  <p:pic>
                    <p:nvPicPr>
                      <p:cNvPr id="9" name="Object 8">
                        <a:extLst>
                          <a:ext uri="{FF2B5EF4-FFF2-40B4-BE49-F238E27FC236}">
                            <a16:creationId xmlns:a16="http://schemas.microsoft.com/office/drawing/2014/main" id="{AF681B2F-106A-4A95-B298-5AF1A73E8E20}"/>
                          </a:ext>
                        </a:extLst>
                      </p:cNvPr>
                      <p:cNvPicPr>
                        <a:picLocks noChangeAspect="1" noChangeArrowheads="1"/>
                      </p:cNvPicPr>
                      <p:nvPr/>
                    </p:nvPicPr>
                    <p:blipFill>
                      <a:blip r:embed="rId11"/>
                      <a:srcRect/>
                      <a:stretch>
                        <a:fillRect/>
                      </a:stretch>
                    </p:blipFill>
                    <p:spPr bwMode="auto">
                      <a:xfrm>
                        <a:off x="416398" y="6008473"/>
                        <a:ext cx="947738" cy="496888"/>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1277C1E5-7BDA-BD22-60CA-AAC8AFAB2CC8}"/>
              </a:ext>
            </a:extLst>
          </p:cNvPr>
          <p:cNvGraphicFramePr>
            <a:graphicFrameLocks noChangeAspect="1"/>
          </p:cNvGraphicFramePr>
          <p:nvPr>
            <p:extLst>
              <p:ext uri="{D42A27DB-BD31-4B8C-83A1-F6EECF244321}">
                <p14:modId xmlns:p14="http://schemas.microsoft.com/office/powerpoint/2010/main" val="328388688"/>
              </p:ext>
            </p:extLst>
          </p:nvPr>
        </p:nvGraphicFramePr>
        <p:xfrm>
          <a:off x="2474654" y="4441186"/>
          <a:ext cx="5125026" cy="681067"/>
        </p:xfrm>
        <a:graphic>
          <a:graphicData uri="http://schemas.openxmlformats.org/presentationml/2006/ole">
            <mc:AlternateContent xmlns:mc="http://schemas.openxmlformats.org/markup-compatibility/2006">
              <mc:Choice xmlns:v="urn:schemas-microsoft-com:vml" Requires="v">
                <p:oleObj name="Equation" r:id="rId12" imgW="3822480" imgH="507960" progId="Equation.DSMT4">
                  <p:embed/>
                </p:oleObj>
              </mc:Choice>
              <mc:Fallback>
                <p:oleObj name="Equation" r:id="rId12" imgW="3822480" imgH="507960" progId="Equation.DSMT4">
                  <p:embed/>
                  <p:pic>
                    <p:nvPicPr>
                      <p:cNvPr id="0" name=""/>
                      <p:cNvPicPr/>
                      <p:nvPr/>
                    </p:nvPicPr>
                    <p:blipFill>
                      <a:blip r:embed="rId13"/>
                      <a:stretch>
                        <a:fillRect/>
                      </a:stretch>
                    </p:blipFill>
                    <p:spPr>
                      <a:xfrm>
                        <a:off x="2474654" y="4441186"/>
                        <a:ext cx="5125026" cy="68106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0FDC8D1D-D6F7-2F1F-BDD2-E7483EE6B967}"/>
              </a:ext>
            </a:extLst>
          </p:cNvPr>
          <p:cNvSpPr txBox="1"/>
          <p:nvPr/>
        </p:nvSpPr>
        <p:spPr>
          <a:xfrm>
            <a:off x="1836220" y="4576359"/>
            <a:ext cx="638434" cy="338554"/>
          </a:xfrm>
          <a:prstGeom prst="rect">
            <a:avLst/>
          </a:prstGeom>
          <a:noFill/>
        </p:spPr>
        <p:txBody>
          <a:bodyPr wrap="square" rtlCol="0">
            <a:spAutoFit/>
          </a:bodyPr>
          <a:lstStyle/>
          <a:p>
            <a:r>
              <a:rPr lang="en-US" sz="1600"/>
              <a:t>via:</a:t>
            </a:r>
            <a:endParaRPr lang="en-US"/>
          </a:p>
        </p:txBody>
      </p:sp>
      <p:graphicFrame>
        <p:nvGraphicFramePr>
          <p:cNvPr id="8" name="Object 7">
            <a:extLst>
              <a:ext uri="{FF2B5EF4-FFF2-40B4-BE49-F238E27FC236}">
                <a16:creationId xmlns:a16="http://schemas.microsoft.com/office/drawing/2014/main" id="{DA27CF72-07D1-B91A-7772-7E3F6ED4A04F}"/>
              </a:ext>
            </a:extLst>
          </p:cNvPr>
          <p:cNvGraphicFramePr>
            <a:graphicFrameLocks noChangeAspect="1"/>
          </p:cNvGraphicFramePr>
          <p:nvPr>
            <p:extLst>
              <p:ext uri="{D42A27DB-BD31-4B8C-83A1-F6EECF244321}">
                <p14:modId xmlns:p14="http://schemas.microsoft.com/office/powerpoint/2010/main" val="3878894205"/>
              </p:ext>
            </p:extLst>
          </p:nvPr>
        </p:nvGraphicFramePr>
        <p:xfrm>
          <a:off x="2335213" y="5891589"/>
          <a:ext cx="4512234" cy="610811"/>
        </p:xfrm>
        <a:graphic>
          <a:graphicData uri="http://schemas.openxmlformats.org/presentationml/2006/ole">
            <mc:AlternateContent xmlns:mc="http://schemas.openxmlformats.org/markup-compatibility/2006">
              <mc:Choice xmlns:v="urn:schemas-microsoft-com:vml" Requires="v">
                <p:oleObj name="Equation" r:id="rId14" imgW="3187440" imgH="431640" progId="Equation.DSMT4">
                  <p:embed/>
                </p:oleObj>
              </mc:Choice>
              <mc:Fallback>
                <p:oleObj name="Equation" r:id="rId14" imgW="3187440" imgH="431640" progId="Equation.DSMT4">
                  <p:embed/>
                  <p:pic>
                    <p:nvPicPr>
                      <p:cNvPr id="0" name=""/>
                      <p:cNvPicPr/>
                      <p:nvPr/>
                    </p:nvPicPr>
                    <p:blipFill>
                      <a:blip r:embed="rId15"/>
                      <a:stretch>
                        <a:fillRect/>
                      </a:stretch>
                    </p:blipFill>
                    <p:spPr>
                      <a:xfrm>
                        <a:off x="2335213" y="5891589"/>
                        <a:ext cx="4512234" cy="61081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350BB443-96A7-DAF4-C22E-341967B57C1C}"/>
              </a:ext>
            </a:extLst>
          </p:cNvPr>
          <p:cNvSpPr txBox="1"/>
          <p:nvPr/>
        </p:nvSpPr>
        <p:spPr>
          <a:xfrm>
            <a:off x="1650783" y="6015907"/>
            <a:ext cx="638434" cy="338554"/>
          </a:xfrm>
          <a:prstGeom prst="rect">
            <a:avLst/>
          </a:prstGeom>
          <a:noFill/>
        </p:spPr>
        <p:txBody>
          <a:bodyPr wrap="square" rtlCol="0">
            <a:spAutoFit/>
          </a:bodyPr>
          <a:lstStyle/>
          <a:p>
            <a:r>
              <a:rPr lang="en-US" sz="1600"/>
              <a:t>via:</a:t>
            </a:r>
            <a:endParaRPr lang="en-US"/>
          </a:p>
        </p:txBody>
      </p:sp>
      <p:graphicFrame>
        <p:nvGraphicFramePr>
          <p:cNvPr id="10" name="Object 9">
            <a:extLst>
              <a:ext uri="{FF2B5EF4-FFF2-40B4-BE49-F238E27FC236}">
                <a16:creationId xmlns:a16="http://schemas.microsoft.com/office/drawing/2014/main" id="{5330D3AA-7413-E5A4-BC2F-4441EE644430}"/>
              </a:ext>
            </a:extLst>
          </p:cNvPr>
          <p:cNvGraphicFramePr>
            <a:graphicFrameLocks noChangeAspect="1"/>
          </p:cNvGraphicFramePr>
          <p:nvPr>
            <p:extLst>
              <p:ext uri="{D42A27DB-BD31-4B8C-83A1-F6EECF244321}">
                <p14:modId xmlns:p14="http://schemas.microsoft.com/office/powerpoint/2010/main" val="3776221883"/>
              </p:ext>
            </p:extLst>
          </p:nvPr>
        </p:nvGraphicFramePr>
        <p:xfrm>
          <a:off x="2669160" y="3489562"/>
          <a:ext cx="3319458" cy="584775"/>
        </p:xfrm>
        <a:graphic>
          <a:graphicData uri="http://schemas.openxmlformats.org/presentationml/2006/ole">
            <mc:AlternateContent xmlns:mc="http://schemas.openxmlformats.org/markup-compatibility/2006">
              <mc:Choice xmlns:v="urn:schemas-microsoft-com:vml" Requires="v">
                <p:oleObj name="Equation" r:id="rId16" imgW="2450880" imgH="431640" progId="Equation.DSMT4">
                  <p:embed/>
                </p:oleObj>
              </mc:Choice>
              <mc:Fallback>
                <p:oleObj name="Equation" r:id="rId16" imgW="2450880" imgH="431640" progId="Equation.DSMT4">
                  <p:embed/>
                  <p:pic>
                    <p:nvPicPr>
                      <p:cNvPr id="0" name=""/>
                      <p:cNvPicPr/>
                      <p:nvPr/>
                    </p:nvPicPr>
                    <p:blipFill>
                      <a:blip r:embed="rId17"/>
                      <a:stretch>
                        <a:fillRect/>
                      </a:stretch>
                    </p:blipFill>
                    <p:spPr>
                      <a:xfrm>
                        <a:off x="2669160" y="3489562"/>
                        <a:ext cx="3319458" cy="584775"/>
                      </a:xfrm>
                      <a:prstGeom prst="rect">
                        <a:avLst/>
                      </a:prstGeom>
                    </p:spPr>
                  </p:pic>
                </p:oleObj>
              </mc:Fallback>
            </mc:AlternateContent>
          </a:graphicData>
        </a:graphic>
      </p:graphicFrame>
    </p:spTree>
    <p:extLst>
      <p:ext uri="{BB962C8B-B14F-4D97-AF65-F5344CB8AC3E}">
        <p14:creationId xmlns:p14="http://schemas.microsoft.com/office/powerpoint/2010/main" val="1307940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359FB-C058-436D-EE0A-41AE1C90B1A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8BB29BF-6DBF-A2CD-FF5C-71E6170908E4}"/>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2</a:t>
            </a:r>
            <a:endParaRPr lang="en-US" sz="3600" b="1" u="sng"/>
          </a:p>
        </p:txBody>
      </p:sp>
      <p:sp>
        <p:nvSpPr>
          <p:cNvPr id="5" name="Rectangle 9">
            <a:extLst>
              <a:ext uri="{FF2B5EF4-FFF2-40B4-BE49-F238E27FC236}">
                <a16:creationId xmlns:a16="http://schemas.microsoft.com/office/drawing/2014/main" id="{9B0732B4-38BE-21D5-D811-8FB005406FD9}"/>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2">
            <a:extLst>
              <a:ext uri="{FF2B5EF4-FFF2-40B4-BE49-F238E27FC236}">
                <a16:creationId xmlns:a16="http://schemas.microsoft.com/office/drawing/2014/main" id="{47F5A30F-52ED-3377-8A09-41CB2B93168E}"/>
              </a:ext>
            </a:extLst>
          </p:cNvPr>
          <p:cNvSpPr/>
          <p:nvPr/>
        </p:nvSpPr>
        <p:spPr>
          <a:xfrm>
            <a:off x="344977" y="1044349"/>
            <a:ext cx="4365298"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2.  Observables (Heis. Pic.)</a:t>
            </a:r>
            <a:endParaRPr lang="en-US">
              <a:latin typeface="Times New Roman" panose="02020603050405020304" pitchFamily="18" charset="0"/>
              <a:ea typeface="Times New Roman" panose="02020603050405020304" pitchFamily="18" charset="0"/>
            </a:endParaRPr>
          </a:p>
        </p:txBody>
      </p:sp>
      <p:graphicFrame>
        <p:nvGraphicFramePr>
          <p:cNvPr id="31" name="Object 30">
            <a:extLst>
              <a:ext uri="{FF2B5EF4-FFF2-40B4-BE49-F238E27FC236}">
                <a16:creationId xmlns:a16="http://schemas.microsoft.com/office/drawing/2014/main" id="{55571D17-04FE-D14F-20CA-08D4789CBFF9}"/>
              </a:ext>
            </a:extLst>
          </p:cNvPr>
          <p:cNvGraphicFramePr>
            <a:graphicFrameLocks noChangeAspect="1"/>
          </p:cNvGraphicFramePr>
          <p:nvPr>
            <p:extLst>
              <p:ext uri="{D42A27DB-BD31-4B8C-83A1-F6EECF244321}">
                <p14:modId xmlns:p14="http://schemas.microsoft.com/office/powerpoint/2010/main" val="1371294215"/>
              </p:ext>
            </p:extLst>
          </p:nvPr>
        </p:nvGraphicFramePr>
        <p:xfrm>
          <a:off x="408046" y="3196459"/>
          <a:ext cx="3278187" cy="400050"/>
        </p:xfrm>
        <a:graphic>
          <a:graphicData uri="http://schemas.openxmlformats.org/presentationml/2006/ole">
            <mc:AlternateContent xmlns:mc="http://schemas.openxmlformats.org/markup-compatibility/2006">
              <mc:Choice xmlns:v="urn:schemas-microsoft-com:vml" Requires="v">
                <p:oleObj name="Equation" r:id="rId2" imgW="2209680" imgH="266400" progId="Equation.DSMT4">
                  <p:embed/>
                </p:oleObj>
              </mc:Choice>
              <mc:Fallback>
                <p:oleObj name="Equation" r:id="rId2" imgW="2209680" imgH="266400" progId="Equation.DSMT4">
                  <p:embed/>
                  <p:pic>
                    <p:nvPicPr>
                      <p:cNvPr id="31" name="Object 30">
                        <a:extLst>
                          <a:ext uri="{FF2B5EF4-FFF2-40B4-BE49-F238E27FC236}">
                            <a16:creationId xmlns:a16="http://schemas.microsoft.com/office/drawing/2014/main" id="{D18E2B72-CA61-4D30-B8DF-1B758283023B}"/>
                          </a:ext>
                        </a:extLst>
                      </p:cNvPr>
                      <p:cNvPicPr>
                        <a:picLocks noChangeAspect="1" noChangeArrowheads="1"/>
                      </p:cNvPicPr>
                      <p:nvPr/>
                    </p:nvPicPr>
                    <p:blipFill>
                      <a:blip r:embed="rId3"/>
                      <a:srcRect/>
                      <a:stretch>
                        <a:fillRect/>
                      </a:stretch>
                    </p:blipFill>
                    <p:spPr bwMode="auto">
                      <a:xfrm>
                        <a:off x="408046" y="3196459"/>
                        <a:ext cx="3278187" cy="400050"/>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43E0C47E-1FBE-339F-841D-B7D8423DDDFD}"/>
              </a:ext>
            </a:extLst>
          </p:cNvPr>
          <p:cNvGraphicFramePr>
            <a:graphicFrameLocks noChangeAspect="1"/>
          </p:cNvGraphicFramePr>
          <p:nvPr>
            <p:extLst>
              <p:ext uri="{D42A27DB-BD31-4B8C-83A1-F6EECF244321}">
                <p14:modId xmlns:p14="http://schemas.microsoft.com/office/powerpoint/2010/main" val="1816771624"/>
              </p:ext>
            </p:extLst>
          </p:nvPr>
        </p:nvGraphicFramePr>
        <p:xfrm>
          <a:off x="408046" y="4465538"/>
          <a:ext cx="1990725" cy="442912"/>
        </p:xfrm>
        <a:graphic>
          <a:graphicData uri="http://schemas.openxmlformats.org/presentationml/2006/ole">
            <mc:AlternateContent xmlns:mc="http://schemas.openxmlformats.org/markup-compatibility/2006">
              <mc:Choice xmlns:v="urn:schemas-microsoft-com:vml" Requires="v">
                <p:oleObj name="Equation" r:id="rId4" imgW="1371600" imgH="304560" progId="Equation.DSMT4">
                  <p:embed/>
                </p:oleObj>
              </mc:Choice>
              <mc:Fallback>
                <p:oleObj name="Equation" r:id="rId4" imgW="1371600" imgH="304560" progId="Equation.DSMT4">
                  <p:embed/>
                  <p:pic>
                    <p:nvPicPr>
                      <p:cNvPr id="32" name="Object 31">
                        <a:extLst>
                          <a:ext uri="{FF2B5EF4-FFF2-40B4-BE49-F238E27FC236}">
                            <a16:creationId xmlns:a16="http://schemas.microsoft.com/office/drawing/2014/main" id="{E33E5ABC-35EA-4CE6-86D1-62F0F7087EFF}"/>
                          </a:ext>
                        </a:extLst>
                      </p:cNvPr>
                      <p:cNvPicPr>
                        <a:picLocks noChangeAspect="1" noChangeArrowheads="1"/>
                      </p:cNvPicPr>
                      <p:nvPr/>
                    </p:nvPicPr>
                    <p:blipFill>
                      <a:blip r:embed="rId5"/>
                      <a:srcRect/>
                      <a:stretch>
                        <a:fillRect/>
                      </a:stretch>
                    </p:blipFill>
                    <p:spPr bwMode="auto">
                      <a:xfrm>
                        <a:off x="408046" y="4465538"/>
                        <a:ext cx="1990725" cy="442912"/>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F22E62C7-3709-895E-A8AD-2BE3EBB3B7CD}"/>
              </a:ext>
            </a:extLst>
          </p:cNvPr>
          <p:cNvSpPr txBox="1"/>
          <p:nvPr/>
        </p:nvSpPr>
        <p:spPr>
          <a:xfrm>
            <a:off x="344977" y="2730409"/>
            <a:ext cx="2318123" cy="338554"/>
          </a:xfrm>
          <a:prstGeom prst="rect">
            <a:avLst/>
          </a:prstGeom>
          <a:noFill/>
        </p:spPr>
        <p:txBody>
          <a:bodyPr wrap="square" rtlCol="0">
            <a:spAutoFit/>
          </a:bodyPr>
          <a:lstStyle/>
          <a:p>
            <a:r>
              <a:rPr lang="en-US" sz="1600"/>
              <a:t>Infinitesimally, we have:</a:t>
            </a:r>
            <a:endParaRPr lang="en-US"/>
          </a:p>
        </p:txBody>
      </p:sp>
      <p:sp>
        <p:nvSpPr>
          <p:cNvPr id="34" name="TextBox 33">
            <a:extLst>
              <a:ext uri="{FF2B5EF4-FFF2-40B4-BE49-F238E27FC236}">
                <a16:creationId xmlns:a16="http://schemas.microsoft.com/office/drawing/2014/main" id="{A6F2591F-34CB-99B8-FED4-7C1BE69DE0A0}"/>
              </a:ext>
            </a:extLst>
          </p:cNvPr>
          <p:cNvSpPr txBox="1"/>
          <p:nvPr/>
        </p:nvSpPr>
        <p:spPr>
          <a:xfrm>
            <a:off x="364584" y="3787942"/>
            <a:ext cx="5802536" cy="584775"/>
          </a:xfrm>
          <a:prstGeom prst="rect">
            <a:avLst/>
          </a:prstGeom>
          <a:noFill/>
        </p:spPr>
        <p:txBody>
          <a:bodyPr wrap="square" rtlCol="0">
            <a:spAutoFit/>
          </a:bodyPr>
          <a:lstStyle/>
          <a:p>
            <a:r>
              <a:rPr lang="en-US" sz="1600"/>
              <a:t>Using infinitesimal versions of the rotation matrices, and operating on |r&gt;, we can show:</a:t>
            </a:r>
            <a:endParaRPr lang="en-US"/>
          </a:p>
        </p:txBody>
      </p:sp>
      <p:graphicFrame>
        <p:nvGraphicFramePr>
          <p:cNvPr id="35" name="Object 34">
            <a:extLst>
              <a:ext uri="{FF2B5EF4-FFF2-40B4-BE49-F238E27FC236}">
                <a16:creationId xmlns:a16="http://schemas.microsoft.com/office/drawing/2014/main" id="{7E87920C-83DC-C58A-FB93-2D2D71598677}"/>
              </a:ext>
            </a:extLst>
          </p:cNvPr>
          <p:cNvGraphicFramePr>
            <a:graphicFrameLocks noChangeAspect="1"/>
          </p:cNvGraphicFramePr>
          <p:nvPr>
            <p:extLst>
              <p:ext uri="{D42A27DB-BD31-4B8C-83A1-F6EECF244321}">
                <p14:modId xmlns:p14="http://schemas.microsoft.com/office/powerpoint/2010/main" val="2204702543"/>
              </p:ext>
            </p:extLst>
          </p:nvPr>
        </p:nvGraphicFramePr>
        <p:xfrm>
          <a:off x="858717" y="4994795"/>
          <a:ext cx="903288" cy="368300"/>
        </p:xfrm>
        <a:graphic>
          <a:graphicData uri="http://schemas.openxmlformats.org/presentationml/2006/ole">
            <mc:AlternateContent xmlns:mc="http://schemas.openxmlformats.org/markup-compatibility/2006">
              <mc:Choice xmlns:v="urn:schemas-microsoft-com:vml" Requires="v">
                <p:oleObj name="Equation" r:id="rId6" imgW="622080" imgH="253800" progId="Equation.DSMT4">
                  <p:embed/>
                </p:oleObj>
              </mc:Choice>
              <mc:Fallback>
                <p:oleObj name="Equation" r:id="rId6" imgW="622080" imgH="253800" progId="Equation.DSMT4">
                  <p:embed/>
                  <p:pic>
                    <p:nvPicPr>
                      <p:cNvPr id="35" name="Object 34">
                        <a:extLst>
                          <a:ext uri="{FF2B5EF4-FFF2-40B4-BE49-F238E27FC236}">
                            <a16:creationId xmlns:a16="http://schemas.microsoft.com/office/drawing/2014/main" id="{A3F4AB73-3796-4C92-B5C3-0ED89E2F1811}"/>
                          </a:ext>
                        </a:extLst>
                      </p:cNvPr>
                      <p:cNvPicPr>
                        <a:picLocks noChangeAspect="1" noChangeArrowheads="1"/>
                      </p:cNvPicPr>
                      <p:nvPr/>
                    </p:nvPicPr>
                    <p:blipFill>
                      <a:blip r:embed="rId7"/>
                      <a:srcRect/>
                      <a:stretch>
                        <a:fillRect/>
                      </a:stretch>
                    </p:blipFill>
                    <p:spPr bwMode="auto">
                      <a:xfrm>
                        <a:off x="858717" y="4994795"/>
                        <a:ext cx="903288" cy="368300"/>
                      </a:xfrm>
                      <a:prstGeom prst="rect">
                        <a:avLst/>
                      </a:prstGeom>
                      <a:noFill/>
                    </p:spPr>
                  </p:pic>
                </p:oleObj>
              </mc:Fallback>
            </mc:AlternateContent>
          </a:graphicData>
        </a:graphic>
      </p:graphicFrame>
      <p:sp>
        <p:nvSpPr>
          <p:cNvPr id="36" name="TextBox 35">
            <a:extLst>
              <a:ext uri="{FF2B5EF4-FFF2-40B4-BE49-F238E27FC236}">
                <a16:creationId xmlns:a16="http://schemas.microsoft.com/office/drawing/2014/main" id="{B600236B-AB02-9DAD-9D8F-9BBB864219AC}"/>
              </a:ext>
            </a:extLst>
          </p:cNvPr>
          <p:cNvSpPr txBox="1"/>
          <p:nvPr/>
        </p:nvSpPr>
        <p:spPr>
          <a:xfrm>
            <a:off x="383358" y="4994795"/>
            <a:ext cx="440902" cy="338554"/>
          </a:xfrm>
          <a:prstGeom prst="rect">
            <a:avLst/>
          </a:prstGeom>
          <a:noFill/>
        </p:spPr>
        <p:txBody>
          <a:bodyPr wrap="square" rtlCol="0">
            <a:spAutoFit/>
          </a:bodyPr>
          <a:lstStyle/>
          <a:p>
            <a:r>
              <a:rPr lang="en-US" sz="1600"/>
              <a:t>So,</a:t>
            </a:r>
            <a:endParaRPr lang="en-US"/>
          </a:p>
        </p:txBody>
      </p:sp>
      <p:sp>
        <p:nvSpPr>
          <p:cNvPr id="37" name="TextBox 36">
            <a:extLst>
              <a:ext uri="{FF2B5EF4-FFF2-40B4-BE49-F238E27FC236}">
                <a16:creationId xmlns:a16="http://schemas.microsoft.com/office/drawing/2014/main" id="{0C4FF4DF-38C7-393D-E62A-F5661E82F15F}"/>
              </a:ext>
            </a:extLst>
          </p:cNvPr>
          <p:cNvSpPr txBox="1"/>
          <p:nvPr/>
        </p:nvSpPr>
        <p:spPr>
          <a:xfrm>
            <a:off x="382407" y="5392934"/>
            <a:ext cx="7021023" cy="338554"/>
          </a:xfrm>
          <a:prstGeom prst="rect">
            <a:avLst/>
          </a:prstGeom>
          <a:noFill/>
        </p:spPr>
        <p:txBody>
          <a:bodyPr wrap="square" rtlCol="0">
            <a:spAutoFit/>
          </a:bodyPr>
          <a:lstStyle/>
          <a:p>
            <a:r>
              <a:rPr lang="en-US" sz="1600"/>
              <a:t>Then by looking at action of Q</a:t>
            </a:r>
            <a:r>
              <a:rPr lang="en-US" sz="1600" baseline="-25000"/>
              <a:t>j</a:t>
            </a:r>
            <a:r>
              <a:rPr lang="en-US" sz="1600"/>
              <a:t> on |r&gt;, we can conclude that in the position basis:</a:t>
            </a:r>
            <a:endParaRPr lang="en-US"/>
          </a:p>
        </p:txBody>
      </p:sp>
      <p:graphicFrame>
        <p:nvGraphicFramePr>
          <p:cNvPr id="40" name="Object 39">
            <a:extLst>
              <a:ext uri="{FF2B5EF4-FFF2-40B4-BE49-F238E27FC236}">
                <a16:creationId xmlns:a16="http://schemas.microsoft.com/office/drawing/2014/main" id="{B0FE4183-ABF0-B0F0-48B7-4ABD9A08A903}"/>
              </a:ext>
            </a:extLst>
          </p:cNvPr>
          <p:cNvGraphicFramePr>
            <a:graphicFrameLocks noChangeAspect="1"/>
          </p:cNvGraphicFramePr>
          <p:nvPr>
            <p:extLst>
              <p:ext uri="{D42A27DB-BD31-4B8C-83A1-F6EECF244321}">
                <p14:modId xmlns:p14="http://schemas.microsoft.com/office/powerpoint/2010/main" val="2229754955"/>
              </p:ext>
            </p:extLst>
          </p:nvPr>
        </p:nvGraphicFramePr>
        <p:xfrm>
          <a:off x="463310" y="2187270"/>
          <a:ext cx="1394460" cy="345021"/>
        </p:xfrm>
        <a:graphic>
          <a:graphicData uri="http://schemas.openxmlformats.org/presentationml/2006/ole">
            <mc:AlternateContent xmlns:mc="http://schemas.openxmlformats.org/markup-compatibility/2006">
              <mc:Choice xmlns:v="urn:schemas-microsoft-com:vml" Requires="v">
                <p:oleObj name="Equation" r:id="rId8" imgW="952200" imgH="241200" progId="Equation.DSMT4">
                  <p:embed/>
                </p:oleObj>
              </mc:Choice>
              <mc:Fallback>
                <p:oleObj name="Equation" r:id="rId8" imgW="952200" imgH="241200" progId="Equation.DSMT4">
                  <p:embed/>
                  <p:pic>
                    <p:nvPicPr>
                      <p:cNvPr id="40" name="Object 39">
                        <a:extLst>
                          <a:ext uri="{FF2B5EF4-FFF2-40B4-BE49-F238E27FC236}">
                            <a16:creationId xmlns:a16="http://schemas.microsoft.com/office/drawing/2014/main" id="{9E911184-F6AC-4DDB-A12C-801E592D6148}"/>
                          </a:ext>
                        </a:extLst>
                      </p:cNvPr>
                      <p:cNvPicPr>
                        <a:picLocks noChangeAspect="1" noChangeArrowheads="1"/>
                      </p:cNvPicPr>
                      <p:nvPr/>
                    </p:nvPicPr>
                    <p:blipFill>
                      <a:blip r:embed="rId9"/>
                      <a:srcRect/>
                      <a:stretch>
                        <a:fillRect/>
                      </a:stretch>
                    </p:blipFill>
                    <p:spPr bwMode="auto">
                      <a:xfrm>
                        <a:off x="463310" y="2187270"/>
                        <a:ext cx="1394460" cy="345021"/>
                      </a:xfrm>
                      <a:prstGeom prst="rect">
                        <a:avLst/>
                      </a:prstGeom>
                      <a:solidFill>
                        <a:srgbClr val="CCFFCC"/>
                      </a:solidFill>
                    </p:spPr>
                  </p:pic>
                </p:oleObj>
              </mc:Fallback>
            </mc:AlternateContent>
          </a:graphicData>
        </a:graphic>
      </p:graphicFrame>
      <p:graphicFrame>
        <p:nvGraphicFramePr>
          <p:cNvPr id="42" name="Object 41">
            <a:extLst>
              <a:ext uri="{FF2B5EF4-FFF2-40B4-BE49-F238E27FC236}">
                <a16:creationId xmlns:a16="http://schemas.microsoft.com/office/drawing/2014/main" id="{DBD1E5FA-9B8A-0B27-7A21-1D2A026559EF}"/>
              </a:ext>
            </a:extLst>
          </p:cNvPr>
          <p:cNvGraphicFramePr>
            <a:graphicFrameLocks noChangeAspect="1"/>
          </p:cNvGraphicFramePr>
          <p:nvPr>
            <p:extLst>
              <p:ext uri="{D42A27DB-BD31-4B8C-83A1-F6EECF244321}">
                <p14:modId xmlns:p14="http://schemas.microsoft.com/office/powerpoint/2010/main" val="3309597116"/>
              </p:ext>
            </p:extLst>
          </p:nvPr>
        </p:nvGraphicFramePr>
        <p:xfrm>
          <a:off x="9596086" y="287292"/>
          <a:ext cx="2318123" cy="2066591"/>
        </p:xfrm>
        <a:graphic>
          <a:graphicData uri="http://schemas.openxmlformats.org/presentationml/2006/ole">
            <mc:AlternateContent xmlns:mc="http://schemas.openxmlformats.org/markup-compatibility/2006">
              <mc:Choice xmlns:v="urn:schemas-microsoft-com:vml" Requires="v">
                <p:oleObj name="Bitmap Image" r:id="rId10" imgW="3104762" imgH="2400635" progId="Paint.Picture">
                  <p:embed/>
                </p:oleObj>
              </mc:Choice>
              <mc:Fallback>
                <p:oleObj name="Bitmap Image" r:id="rId10" imgW="3104762" imgH="2400635" progId="Paint.Picture">
                  <p:embed/>
                  <p:pic>
                    <p:nvPicPr>
                      <p:cNvPr id="42" name="Object 41">
                        <a:extLst>
                          <a:ext uri="{FF2B5EF4-FFF2-40B4-BE49-F238E27FC236}">
                            <a16:creationId xmlns:a16="http://schemas.microsoft.com/office/drawing/2014/main" id="{E10723D8-C855-4608-A7BD-8AE2DC53F50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3148" t="931" r="38071" b="31244"/>
                      <a:stretch>
                        <a:fillRect/>
                      </a:stretch>
                    </p:blipFill>
                    <p:spPr bwMode="auto">
                      <a:xfrm>
                        <a:off x="9596086" y="287292"/>
                        <a:ext cx="2318123" cy="2066591"/>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3FE2184D-B545-9032-E9D9-079E034AFD0E}"/>
              </a:ext>
            </a:extLst>
          </p:cNvPr>
          <p:cNvGraphicFramePr>
            <a:graphicFrameLocks noChangeAspect="1"/>
          </p:cNvGraphicFramePr>
          <p:nvPr>
            <p:extLst>
              <p:ext uri="{D42A27DB-BD31-4B8C-83A1-F6EECF244321}">
                <p14:modId xmlns:p14="http://schemas.microsoft.com/office/powerpoint/2010/main" val="3605469126"/>
              </p:ext>
            </p:extLst>
          </p:nvPr>
        </p:nvGraphicFramePr>
        <p:xfrm>
          <a:off x="479305" y="5898389"/>
          <a:ext cx="7628376" cy="582893"/>
        </p:xfrm>
        <a:graphic>
          <a:graphicData uri="http://schemas.openxmlformats.org/presentationml/2006/ole">
            <mc:AlternateContent xmlns:mc="http://schemas.openxmlformats.org/markup-compatibility/2006">
              <mc:Choice xmlns:v="urn:schemas-microsoft-com:vml" Requires="v">
                <p:oleObj name="Equation" r:id="rId12" imgW="5803560" imgH="444240" progId="Equation.DSMT4">
                  <p:embed/>
                </p:oleObj>
              </mc:Choice>
              <mc:Fallback>
                <p:oleObj name="Equation" r:id="rId12" imgW="5803560" imgH="444240" progId="Equation.DSMT4">
                  <p:embed/>
                  <p:pic>
                    <p:nvPicPr>
                      <p:cNvPr id="44" name="Object 43">
                        <a:extLst>
                          <a:ext uri="{FF2B5EF4-FFF2-40B4-BE49-F238E27FC236}">
                            <a16:creationId xmlns:a16="http://schemas.microsoft.com/office/drawing/2014/main" id="{EA0E2E33-CB4A-47DF-9325-60A505B58BDD}"/>
                          </a:ext>
                        </a:extLst>
                      </p:cNvPr>
                      <p:cNvPicPr>
                        <a:picLocks noChangeAspect="1" noChangeArrowheads="1"/>
                      </p:cNvPicPr>
                      <p:nvPr/>
                    </p:nvPicPr>
                    <p:blipFill>
                      <a:blip r:embed="rId13"/>
                      <a:srcRect/>
                      <a:stretch>
                        <a:fillRect/>
                      </a:stretch>
                    </p:blipFill>
                    <p:spPr bwMode="auto">
                      <a:xfrm>
                        <a:off x="479305" y="5898389"/>
                        <a:ext cx="7628376" cy="582893"/>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E1F6954D-6662-2D75-3878-D2C02F692D9D}"/>
              </a:ext>
            </a:extLst>
          </p:cNvPr>
          <p:cNvGraphicFramePr>
            <a:graphicFrameLocks noChangeAspect="1"/>
          </p:cNvGraphicFramePr>
          <p:nvPr>
            <p:extLst>
              <p:ext uri="{D42A27DB-BD31-4B8C-83A1-F6EECF244321}">
                <p14:modId xmlns:p14="http://schemas.microsoft.com/office/powerpoint/2010/main" val="1843139909"/>
              </p:ext>
            </p:extLst>
          </p:nvPr>
        </p:nvGraphicFramePr>
        <p:xfrm>
          <a:off x="6661322" y="2094585"/>
          <a:ext cx="2542287" cy="2333903"/>
        </p:xfrm>
        <a:graphic>
          <a:graphicData uri="http://schemas.openxmlformats.org/presentationml/2006/ole">
            <mc:AlternateContent xmlns:mc="http://schemas.openxmlformats.org/markup-compatibility/2006">
              <mc:Choice xmlns:v="urn:schemas-microsoft-com:vml" Requires="v">
                <p:oleObj name="Equation" r:id="rId14" imgW="2323800" imgH="2133360" progId="Equation.DSMT4">
                  <p:embed/>
                </p:oleObj>
              </mc:Choice>
              <mc:Fallback>
                <p:oleObj name="Equation" r:id="rId14" imgW="2323800" imgH="2133360" progId="Equation.DSMT4">
                  <p:embed/>
                  <p:pic>
                    <p:nvPicPr>
                      <p:cNvPr id="0" name=""/>
                      <p:cNvPicPr/>
                      <p:nvPr/>
                    </p:nvPicPr>
                    <p:blipFill>
                      <a:blip r:embed="rId15"/>
                      <a:stretch>
                        <a:fillRect/>
                      </a:stretch>
                    </p:blipFill>
                    <p:spPr>
                      <a:xfrm>
                        <a:off x="6661322" y="2094585"/>
                        <a:ext cx="2542287" cy="233390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C818E859-0141-6D85-531C-C144A0499111}"/>
              </a:ext>
            </a:extLst>
          </p:cNvPr>
          <p:cNvSpPr txBox="1"/>
          <p:nvPr/>
        </p:nvSpPr>
        <p:spPr>
          <a:xfrm>
            <a:off x="344977" y="1410263"/>
            <a:ext cx="8687263" cy="615553"/>
          </a:xfrm>
          <a:prstGeom prst="rect">
            <a:avLst/>
          </a:prstGeom>
          <a:noFill/>
        </p:spPr>
        <p:txBody>
          <a:bodyPr wrap="square" rtlCol="0">
            <a:spAutoFit/>
          </a:bodyPr>
          <a:lstStyle/>
          <a:p>
            <a:r>
              <a:rPr lang="en-US" sz="1600"/>
              <a:t>Now consider angular momentum.  In classical mechanics, it’s the generator of rotation, so we’ll start by introducing the rotation operator:</a:t>
            </a:r>
            <a:r>
              <a:rPr lang="en-US"/>
              <a:t> </a:t>
            </a:r>
          </a:p>
        </p:txBody>
      </p:sp>
      <mc:AlternateContent xmlns:mc="http://schemas.openxmlformats.org/markup-compatibility/2006" xmlns:p14="http://schemas.microsoft.com/office/powerpoint/2010/main">
        <mc:Choice Requires="p14">
          <p:contentPart p14:bwMode="auto" r:id="rId16">
            <p14:nvContentPartPr>
              <p14:cNvPr id="8" name="Ink 7">
                <a:extLst>
                  <a:ext uri="{FF2B5EF4-FFF2-40B4-BE49-F238E27FC236}">
                    <a16:creationId xmlns:a16="http://schemas.microsoft.com/office/drawing/2014/main" id="{8749FBCD-3181-F262-6051-8B9E60D52817}"/>
                  </a:ext>
                </a:extLst>
              </p14:cNvPr>
              <p14:cNvContentPartPr/>
              <p14:nvPr/>
            </p14:nvContentPartPr>
            <p14:xfrm>
              <a:off x="6317360" y="2432520"/>
              <a:ext cx="232200" cy="1560600"/>
            </p14:xfrm>
          </p:contentPart>
        </mc:Choice>
        <mc:Fallback xmlns="">
          <p:pic>
            <p:nvPicPr>
              <p:cNvPr id="8" name="Ink 7">
                <a:extLst>
                  <a:ext uri="{FF2B5EF4-FFF2-40B4-BE49-F238E27FC236}">
                    <a16:creationId xmlns:a16="http://schemas.microsoft.com/office/drawing/2014/main" id="{8749FBCD-3181-F262-6051-8B9E60D52817}"/>
                  </a:ext>
                </a:extLst>
              </p:cNvPr>
              <p:cNvPicPr/>
              <p:nvPr/>
            </p:nvPicPr>
            <p:blipFill>
              <a:blip r:embed="rId17"/>
              <a:stretch>
                <a:fillRect/>
              </a:stretch>
            </p:blipFill>
            <p:spPr>
              <a:xfrm>
                <a:off x="6308360" y="2423522"/>
                <a:ext cx="249840" cy="1578236"/>
              </a:xfrm>
              <a:prstGeom prst="rect">
                <a:avLst/>
              </a:prstGeom>
            </p:spPr>
          </p:pic>
        </mc:Fallback>
      </mc:AlternateContent>
      <p:sp>
        <p:nvSpPr>
          <p:cNvPr id="10" name="TextBox 9">
            <a:extLst>
              <a:ext uri="{FF2B5EF4-FFF2-40B4-BE49-F238E27FC236}">
                <a16:creationId xmlns:a16="http://schemas.microsoft.com/office/drawing/2014/main" id="{D6960EAF-3BC2-3BE5-FA13-0DD11C926DA2}"/>
              </a:ext>
            </a:extLst>
          </p:cNvPr>
          <p:cNvSpPr txBox="1"/>
          <p:nvPr/>
        </p:nvSpPr>
        <p:spPr>
          <a:xfrm>
            <a:off x="4363808" y="2177105"/>
            <a:ext cx="1671629" cy="523220"/>
          </a:xfrm>
          <a:prstGeom prst="rect">
            <a:avLst/>
          </a:prstGeom>
          <a:noFill/>
        </p:spPr>
        <p:txBody>
          <a:bodyPr wrap="square" rtlCol="0">
            <a:spAutoFit/>
          </a:bodyPr>
          <a:lstStyle/>
          <a:p>
            <a:r>
              <a:rPr lang="en-US" sz="1400"/>
              <a:t>infinitesimal versions go into Q’s.</a:t>
            </a:r>
          </a:p>
        </p:txBody>
      </p:sp>
      <p:graphicFrame>
        <p:nvGraphicFramePr>
          <p:cNvPr id="11" name="Object 10">
            <a:extLst>
              <a:ext uri="{FF2B5EF4-FFF2-40B4-BE49-F238E27FC236}">
                <a16:creationId xmlns:a16="http://schemas.microsoft.com/office/drawing/2014/main" id="{8102206D-2EBA-9C82-0AB8-7DC29711E897}"/>
              </a:ext>
            </a:extLst>
          </p:cNvPr>
          <p:cNvGraphicFramePr>
            <a:graphicFrameLocks noChangeAspect="1"/>
          </p:cNvGraphicFramePr>
          <p:nvPr>
            <p:extLst>
              <p:ext uri="{D42A27DB-BD31-4B8C-83A1-F6EECF244321}">
                <p14:modId xmlns:p14="http://schemas.microsoft.com/office/powerpoint/2010/main" val="1757100458"/>
              </p:ext>
            </p:extLst>
          </p:nvPr>
        </p:nvGraphicFramePr>
        <p:xfrm>
          <a:off x="4084321" y="3091051"/>
          <a:ext cx="1460260" cy="604070"/>
        </p:xfrm>
        <a:graphic>
          <a:graphicData uri="http://schemas.openxmlformats.org/presentationml/2006/ole">
            <mc:AlternateContent xmlns:mc="http://schemas.openxmlformats.org/markup-compatibility/2006">
              <mc:Choice xmlns:v="urn:schemas-microsoft-com:vml" Requires="v">
                <p:oleObj name="Equation" r:id="rId18" imgW="1369292" imgH="567086" progId="Equation.DSMT4">
                  <p:embed/>
                </p:oleObj>
              </mc:Choice>
              <mc:Fallback>
                <p:oleObj name="Equation" r:id="rId18" imgW="1369292" imgH="567086" progId="Equation.DSMT4">
                  <p:embed/>
                  <p:pic>
                    <p:nvPicPr>
                      <p:cNvPr id="0" name=""/>
                      <p:cNvPicPr/>
                      <p:nvPr/>
                    </p:nvPicPr>
                    <p:blipFill>
                      <a:blip r:embed="rId19"/>
                      <a:stretch>
                        <a:fillRect/>
                      </a:stretch>
                    </p:blipFill>
                    <p:spPr>
                      <a:xfrm>
                        <a:off x="4084321" y="3091051"/>
                        <a:ext cx="1460260" cy="60407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12" name="Ink 11">
                <a:extLst>
                  <a:ext uri="{FF2B5EF4-FFF2-40B4-BE49-F238E27FC236}">
                    <a16:creationId xmlns:a16="http://schemas.microsoft.com/office/drawing/2014/main" id="{FA25BB46-45E4-CEC9-6D29-F7B932A6DF8A}"/>
                  </a:ext>
                </a:extLst>
              </p14:cNvPr>
              <p14:cNvContentPartPr/>
              <p14:nvPr/>
            </p14:nvContentPartPr>
            <p14:xfrm>
              <a:off x="3677800" y="2731920"/>
              <a:ext cx="2509920" cy="410400"/>
            </p14:xfrm>
          </p:contentPart>
        </mc:Choice>
        <mc:Fallback xmlns="">
          <p:pic>
            <p:nvPicPr>
              <p:cNvPr id="12" name="Ink 11">
                <a:extLst>
                  <a:ext uri="{FF2B5EF4-FFF2-40B4-BE49-F238E27FC236}">
                    <a16:creationId xmlns:a16="http://schemas.microsoft.com/office/drawing/2014/main" id="{FA25BB46-45E4-CEC9-6D29-F7B932A6DF8A}"/>
                  </a:ext>
                </a:extLst>
              </p:cNvPr>
              <p:cNvPicPr/>
              <p:nvPr/>
            </p:nvPicPr>
            <p:blipFill>
              <a:blip r:embed="rId21"/>
              <a:stretch>
                <a:fillRect/>
              </a:stretch>
            </p:blipFill>
            <p:spPr>
              <a:xfrm>
                <a:off x="3669160" y="2722920"/>
                <a:ext cx="2527560" cy="428040"/>
              </a:xfrm>
              <a:prstGeom prst="rect">
                <a:avLst/>
              </a:prstGeom>
            </p:spPr>
          </p:pic>
        </mc:Fallback>
      </mc:AlternateContent>
    </p:spTree>
    <p:extLst>
      <p:ext uri="{BB962C8B-B14F-4D97-AF65-F5344CB8AC3E}">
        <p14:creationId xmlns:p14="http://schemas.microsoft.com/office/powerpoint/2010/main" val="385223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392404" y="824145"/>
            <a:ext cx="5027979"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3a: Time-development (Sch. Pic.)</a:t>
            </a:r>
            <a:endParaRPr lang="en-US">
              <a:latin typeface="Times New Roman" panose="02020603050405020304" pitchFamily="18" charset="0"/>
              <a:ea typeface="Times New Roman" panose="02020603050405020304" pitchFamily="18" charset="0"/>
            </a:endParaRPr>
          </a:p>
        </p:txBody>
      </p:sp>
      <p:graphicFrame>
        <p:nvGraphicFramePr>
          <p:cNvPr id="12" name="Object 11">
            <a:extLst>
              <a:ext uri="{FF2B5EF4-FFF2-40B4-BE49-F238E27FC236}">
                <a16:creationId xmlns:a16="http://schemas.microsoft.com/office/drawing/2014/main" id="{3DCC0913-676B-4F6F-B6AA-A25AE7827953}"/>
              </a:ext>
            </a:extLst>
          </p:cNvPr>
          <p:cNvGraphicFramePr>
            <a:graphicFrameLocks noChangeAspect="1"/>
          </p:cNvGraphicFramePr>
          <p:nvPr>
            <p:extLst>
              <p:ext uri="{D42A27DB-BD31-4B8C-83A1-F6EECF244321}">
                <p14:modId xmlns:p14="http://schemas.microsoft.com/office/powerpoint/2010/main" val="2964281541"/>
              </p:ext>
            </p:extLst>
          </p:nvPr>
        </p:nvGraphicFramePr>
        <p:xfrm>
          <a:off x="462657" y="1548989"/>
          <a:ext cx="4420413" cy="471076"/>
        </p:xfrm>
        <a:graphic>
          <a:graphicData uri="http://schemas.openxmlformats.org/presentationml/2006/ole">
            <mc:AlternateContent xmlns:mc="http://schemas.openxmlformats.org/markup-compatibility/2006">
              <mc:Choice xmlns:v="urn:schemas-microsoft-com:vml" Requires="v">
                <p:oleObj name="Equation" r:id="rId2" imgW="3644640" imgH="393480" progId="Equation.DSMT4">
                  <p:embed/>
                </p:oleObj>
              </mc:Choice>
              <mc:Fallback>
                <p:oleObj name="Equation" r:id="rId2" imgW="3644640" imgH="393480" progId="Equation.DSMT4">
                  <p:embed/>
                  <p:pic>
                    <p:nvPicPr>
                      <p:cNvPr id="45" name="Object 44">
                        <a:extLst>
                          <a:ext uri="{FF2B5EF4-FFF2-40B4-BE49-F238E27FC236}">
                            <a16:creationId xmlns:a16="http://schemas.microsoft.com/office/drawing/2014/main" id="{AC44B053-8E65-4243-88A8-0C1985F1EE2F}"/>
                          </a:ext>
                        </a:extLst>
                      </p:cNvPr>
                      <p:cNvPicPr>
                        <a:picLocks noChangeAspect="1" noChangeArrowheads="1"/>
                      </p:cNvPicPr>
                      <p:nvPr/>
                    </p:nvPicPr>
                    <p:blipFill>
                      <a:blip r:embed="rId3"/>
                      <a:srcRect/>
                      <a:stretch>
                        <a:fillRect/>
                      </a:stretch>
                    </p:blipFill>
                    <p:spPr bwMode="auto">
                      <a:xfrm>
                        <a:off x="462657" y="1548989"/>
                        <a:ext cx="4420413" cy="471076"/>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2D871040-3931-4C9C-8ABC-3F91F11B1172}"/>
              </a:ext>
            </a:extLst>
          </p:cNvPr>
          <p:cNvSpPr txBox="1"/>
          <p:nvPr/>
        </p:nvSpPr>
        <p:spPr>
          <a:xfrm>
            <a:off x="392405" y="1153923"/>
            <a:ext cx="2564228" cy="307777"/>
          </a:xfrm>
          <a:prstGeom prst="rect">
            <a:avLst/>
          </a:prstGeom>
          <a:noFill/>
        </p:spPr>
        <p:txBody>
          <a:bodyPr wrap="none" rtlCol="0">
            <a:spAutoFit/>
          </a:bodyPr>
          <a:lstStyle/>
          <a:p>
            <a:r>
              <a:rPr lang="en-US" sz="1400"/>
              <a:t>Time-development governed by:</a:t>
            </a:r>
            <a:endParaRPr lang="en-US" sz="1600"/>
          </a:p>
        </p:txBody>
      </p:sp>
      <p:graphicFrame>
        <p:nvGraphicFramePr>
          <p:cNvPr id="17" name="Object 16">
            <a:extLst>
              <a:ext uri="{FF2B5EF4-FFF2-40B4-BE49-F238E27FC236}">
                <a16:creationId xmlns:a16="http://schemas.microsoft.com/office/drawing/2014/main" id="{74470D41-0007-437C-8FBD-CA32E6FFAA63}"/>
              </a:ext>
            </a:extLst>
          </p:cNvPr>
          <p:cNvGraphicFramePr>
            <a:graphicFrameLocks noChangeAspect="1"/>
          </p:cNvGraphicFramePr>
          <p:nvPr>
            <p:extLst>
              <p:ext uri="{D42A27DB-BD31-4B8C-83A1-F6EECF244321}">
                <p14:modId xmlns:p14="http://schemas.microsoft.com/office/powerpoint/2010/main" val="713874610"/>
              </p:ext>
            </p:extLst>
          </p:nvPr>
        </p:nvGraphicFramePr>
        <p:xfrm>
          <a:off x="462657" y="2653495"/>
          <a:ext cx="1655762" cy="341313"/>
        </p:xfrm>
        <a:graphic>
          <a:graphicData uri="http://schemas.openxmlformats.org/presentationml/2006/ole">
            <mc:AlternateContent xmlns:mc="http://schemas.openxmlformats.org/markup-compatibility/2006">
              <mc:Choice xmlns:v="urn:schemas-microsoft-com:vml" Requires="v">
                <p:oleObj name="Equation" r:id="rId4" imgW="1231560" imgH="253800" progId="Equation.DSMT4">
                  <p:embed/>
                </p:oleObj>
              </mc:Choice>
              <mc:Fallback>
                <p:oleObj name="Equation" r:id="rId4" imgW="1231560" imgH="25380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5"/>
                      <a:stretch>
                        <a:fillRect/>
                      </a:stretch>
                    </p:blipFill>
                    <p:spPr>
                      <a:xfrm>
                        <a:off x="462657" y="2653495"/>
                        <a:ext cx="1655762" cy="34131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1925202-DAB2-4187-9A07-3BEF5FEE4BC5}"/>
              </a:ext>
            </a:extLst>
          </p:cNvPr>
          <p:cNvSpPr txBox="1"/>
          <p:nvPr/>
        </p:nvSpPr>
        <p:spPr>
          <a:xfrm>
            <a:off x="377326" y="3160377"/>
            <a:ext cx="1239698" cy="307777"/>
          </a:xfrm>
          <a:prstGeom prst="rect">
            <a:avLst/>
          </a:prstGeom>
          <a:noFill/>
        </p:spPr>
        <p:txBody>
          <a:bodyPr wrap="none" rtlCol="0">
            <a:spAutoFit/>
          </a:bodyPr>
          <a:lstStyle/>
          <a:p>
            <a:r>
              <a:rPr lang="en-US" sz="1400"/>
              <a:t>It follows that:</a:t>
            </a:r>
            <a:endParaRPr lang="en-US" sz="1600"/>
          </a:p>
        </p:txBody>
      </p:sp>
      <p:graphicFrame>
        <p:nvGraphicFramePr>
          <p:cNvPr id="19" name="Object 18">
            <a:extLst>
              <a:ext uri="{FF2B5EF4-FFF2-40B4-BE49-F238E27FC236}">
                <a16:creationId xmlns:a16="http://schemas.microsoft.com/office/drawing/2014/main" id="{DBAB155D-C705-4251-A501-FCC8ED367AA6}"/>
              </a:ext>
            </a:extLst>
          </p:cNvPr>
          <p:cNvGraphicFramePr>
            <a:graphicFrameLocks noChangeAspect="1"/>
          </p:cNvGraphicFramePr>
          <p:nvPr>
            <p:extLst>
              <p:ext uri="{D42A27DB-BD31-4B8C-83A1-F6EECF244321}">
                <p14:modId xmlns:p14="http://schemas.microsoft.com/office/powerpoint/2010/main" val="8295998"/>
              </p:ext>
            </p:extLst>
          </p:nvPr>
        </p:nvGraphicFramePr>
        <p:xfrm>
          <a:off x="400050" y="3489325"/>
          <a:ext cx="4722813" cy="2401888"/>
        </p:xfrm>
        <a:graphic>
          <a:graphicData uri="http://schemas.openxmlformats.org/presentationml/2006/ole">
            <mc:AlternateContent xmlns:mc="http://schemas.openxmlformats.org/markup-compatibility/2006">
              <mc:Choice xmlns:v="urn:schemas-microsoft-com:vml" Requires="v">
                <p:oleObj name="Equation" r:id="rId6" imgW="3886200" imgH="1981080" progId="Equation.DSMT4">
                  <p:embed/>
                </p:oleObj>
              </mc:Choice>
              <mc:Fallback>
                <p:oleObj name="Equation" r:id="rId6" imgW="3886200" imgH="1981080" progId="Equation.DSMT4">
                  <p:embed/>
                  <p:pic>
                    <p:nvPicPr>
                      <p:cNvPr id="19" name="Object 18">
                        <a:extLst>
                          <a:ext uri="{FF2B5EF4-FFF2-40B4-BE49-F238E27FC236}">
                            <a16:creationId xmlns:a16="http://schemas.microsoft.com/office/drawing/2014/main" id="{1FF83AA7-5155-4A09-9AE4-17AE85460DDE}"/>
                          </a:ext>
                        </a:extLst>
                      </p:cNvPr>
                      <p:cNvPicPr/>
                      <p:nvPr/>
                    </p:nvPicPr>
                    <p:blipFill>
                      <a:blip r:embed="rId7"/>
                      <a:stretch>
                        <a:fillRect/>
                      </a:stretch>
                    </p:blipFill>
                    <p:spPr>
                      <a:xfrm>
                        <a:off x="400050" y="3489325"/>
                        <a:ext cx="4722813" cy="240188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33A39A6-F3D9-4580-AAE9-9ECD745CE5BC}"/>
              </a:ext>
            </a:extLst>
          </p:cNvPr>
          <p:cNvSpPr txBox="1"/>
          <p:nvPr/>
        </p:nvSpPr>
        <p:spPr>
          <a:xfrm>
            <a:off x="2956633" y="6072332"/>
            <a:ext cx="2718303" cy="523220"/>
          </a:xfrm>
          <a:prstGeom prst="rect">
            <a:avLst/>
          </a:prstGeom>
          <a:noFill/>
        </p:spPr>
        <p:txBody>
          <a:bodyPr wrap="square" rtlCol="0">
            <a:spAutoFit/>
          </a:bodyPr>
          <a:lstStyle/>
          <a:p>
            <a:r>
              <a:rPr lang="en-US" sz="1400"/>
              <a:t>For time-independent H’s, or commuting ones, this simplifes to:</a:t>
            </a:r>
            <a:endParaRPr lang="en-US" sz="1600"/>
          </a:p>
        </p:txBody>
      </p:sp>
      <p:graphicFrame>
        <p:nvGraphicFramePr>
          <p:cNvPr id="21" name="Object 20">
            <a:extLst>
              <a:ext uri="{FF2B5EF4-FFF2-40B4-BE49-F238E27FC236}">
                <a16:creationId xmlns:a16="http://schemas.microsoft.com/office/drawing/2014/main" id="{4EE6344B-975E-46E9-8E2A-4A1A5F51B1B4}"/>
              </a:ext>
            </a:extLst>
          </p:cNvPr>
          <p:cNvGraphicFramePr>
            <a:graphicFrameLocks noChangeAspect="1"/>
          </p:cNvGraphicFramePr>
          <p:nvPr>
            <p:extLst>
              <p:ext uri="{D42A27DB-BD31-4B8C-83A1-F6EECF244321}">
                <p14:modId xmlns:p14="http://schemas.microsoft.com/office/powerpoint/2010/main" val="45649718"/>
              </p:ext>
            </p:extLst>
          </p:nvPr>
        </p:nvGraphicFramePr>
        <p:xfrm>
          <a:off x="5732463" y="6096000"/>
          <a:ext cx="1993900" cy="585788"/>
        </p:xfrm>
        <a:graphic>
          <a:graphicData uri="http://schemas.openxmlformats.org/presentationml/2006/ole">
            <mc:AlternateContent xmlns:mc="http://schemas.openxmlformats.org/markup-compatibility/2006">
              <mc:Choice xmlns:v="urn:schemas-microsoft-com:vml" Requires="v">
                <p:oleObj name="Equation" r:id="rId8" imgW="1638000" imgH="482400" progId="Equation.DSMT4">
                  <p:embed/>
                </p:oleObj>
              </mc:Choice>
              <mc:Fallback>
                <p:oleObj name="Equation" r:id="rId8" imgW="1638000" imgH="482400" progId="Equation.DSMT4">
                  <p:embed/>
                  <p:pic>
                    <p:nvPicPr>
                      <p:cNvPr id="14" name="Object 13">
                        <a:extLst>
                          <a:ext uri="{FF2B5EF4-FFF2-40B4-BE49-F238E27FC236}">
                            <a16:creationId xmlns:a16="http://schemas.microsoft.com/office/drawing/2014/main" id="{603BF63C-01FC-4285-BBE7-C6CE43196881}"/>
                          </a:ext>
                        </a:extLst>
                      </p:cNvPr>
                      <p:cNvPicPr/>
                      <p:nvPr/>
                    </p:nvPicPr>
                    <p:blipFill>
                      <a:blip r:embed="rId9"/>
                      <a:stretch>
                        <a:fillRect/>
                      </a:stretch>
                    </p:blipFill>
                    <p:spPr>
                      <a:xfrm>
                        <a:off x="5732463" y="6096000"/>
                        <a:ext cx="1993900" cy="585788"/>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A6D7002E-F7D5-4516-AC9F-CAF75202A9B6}"/>
              </a:ext>
            </a:extLst>
          </p:cNvPr>
          <p:cNvSpPr/>
          <p:nvPr/>
        </p:nvSpPr>
        <p:spPr>
          <a:xfrm>
            <a:off x="392405" y="2187219"/>
            <a:ext cx="6668271" cy="307777"/>
          </a:xfrm>
          <a:prstGeom prst="rect">
            <a:avLst/>
          </a:prstGeom>
        </p:spPr>
        <p:txBody>
          <a:bodyPr wrap="square">
            <a:spAutoFit/>
          </a:bodyPr>
          <a:lstStyle/>
          <a:p>
            <a:r>
              <a:rPr lang="en-US" sz="1400"/>
              <a:t>Might as well do this now.  We cast the time-development of |</a:t>
            </a:r>
            <a:r>
              <a:rPr lang="el-GR" sz="1400"/>
              <a:t>ψ</a:t>
            </a:r>
            <a:r>
              <a:rPr lang="en-US" sz="1400"/>
              <a:t>&gt; in terms of an operator. </a:t>
            </a:r>
          </a:p>
        </p:txBody>
      </p:sp>
      <p:graphicFrame>
        <p:nvGraphicFramePr>
          <p:cNvPr id="15" name="Object 14">
            <a:extLst>
              <a:ext uri="{FF2B5EF4-FFF2-40B4-BE49-F238E27FC236}">
                <a16:creationId xmlns:a16="http://schemas.microsoft.com/office/drawing/2014/main" id="{E1F55EFB-2EC6-48B5-9704-41B13F42B626}"/>
              </a:ext>
            </a:extLst>
          </p:cNvPr>
          <p:cNvGraphicFramePr>
            <a:graphicFrameLocks noChangeAspect="1"/>
          </p:cNvGraphicFramePr>
          <p:nvPr>
            <p:extLst>
              <p:ext uri="{D42A27DB-BD31-4B8C-83A1-F6EECF244321}">
                <p14:modId xmlns:p14="http://schemas.microsoft.com/office/powerpoint/2010/main" val="919659467"/>
              </p:ext>
            </p:extLst>
          </p:nvPr>
        </p:nvGraphicFramePr>
        <p:xfrm>
          <a:off x="3273798" y="2599101"/>
          <a:ext cx="1501775" cy="528637"/>
        </p:xfrm>
        <a:graphic>
          <a:graphicData uri="http://schemas.openxmlformats.org/presentationml/2006/ole">
            <mc:AlternateContent xmlns:mc="http://schemas.openxmlformats.org/markup-compatibility/2006">
              <mc:Choice xmlns:v="urn:schemas-microsoft-com:vml" Requires="v">
                <p:oleObj name="Equation" r:id="rId10" imgW="1117440" imgH="393480" progId="Equation.DSMT4">
                  <p:embed/>
                </p:oleObj>
              </mc:Choice>
              <mc:Fallback>
                <p:oleObj name="Equation" r:id="rId10" imgW="1117440" imgH="393480" progId="Equation.DSMT4">
                  <p:embed/>
                  <p:pic>
                    <p:nvPicPr>
                      <p:cNvPr id="17" name="Object 16">
                        <a:extLst>
                          <a:ext uri="{FF2B5EF4-FFF2-40B4-BE49-F238E27FC236}">
                            <a16:creationId xmlns:a16="http://schemas.microsoft.com/office/drawing/2014/main" id="{74470D41-0007-437C-8FBD-CA32E6FFAA63}"/>
                          </a:ext>
                        </a:extLst>
                      </p:cNvPr>
                      <p:cNvPicPr/>
                      <p:nvPr/>
                    </p:nvPicPr>
                    <p:blipFill>
                      <a:blip r:embed="rId11"/>
                      <a:stretch>
                        <a:fillRect/>
                      </a:stretch>
                    </p:blipFill>
                    <p:spPr>
                      <a:xfrm>
                        <a:off x="3273798" y="2599101"/>
                        <a:ext cx="1501775" cy="528637"/>
                      </a:xfrm>
                      <a:prstGeom prst="rect">
                        <a:avLst/>
                      </a:prstGeom>
                      <a:ln>
                        <a:solidFill>
                          <a:schemeClr val="accent1"/>
                        </a:solidFill>
                      </a:ln>
                    </p:spPr>
                  </p:pic>
                </p:oleObj>
              </mc:Fallback>
            </mc:AlternateContent>
          </a:graphicData>
        </a:graphic>
      </p:graphicFrame>
      <p:cxnSp>
        <p:nvCxnSpPr>
          <p:cNvPr id="4" name="Straight Arrow Connector 3">
            <a:extLst>
              <a:ext uri="{FF2B5EF4-FFF2-40B4-BE49-F238E27FC236}">
                <a16:creationId xmlns:a16="http://schemas.microsoft.com/office/drawing/2014/main" id="{95D4621A-BCC0-4351-BC88-7ECE1F28B51C}"/>
              </a:ext>
            </a:extLst>
          </p:cNvPr>
          <p:cNvCxnSpPr/>
          <p:nvPr/>
        </p:nvCxnSpPr>
        <p:spPr>
          <a:xfrm>
            <a:off x="2284392" y="2824151"/>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2">
            <p14:nvContentPartPr>
              <p14:cNvPr id="16" name="Ink 15">
                <a:extLst>
                  <a:ext uri="{FF2B5EF4-FFF2-40B4-BE49-F238E27FC236}">
                    <a16:creationId xmlns:a16="http://schemas.microsoft.com/office/drawing/2014/main" id="{DEC16A63-6BE9-4FD7-B177-C070250A9B54}"/>
                  </a:ext>
                </a:extLst>
              </p14:cNvPr>
              <p14:cNvContentPartPr/>
              <p14:nvPr/>
            </p14:nvContentPartPr>
            <p14:xfrm>
              <a:off x="2026073" y="5683892"/>
              <a:ext cx="360" cy="360"/>
            </p14:xfrm>
          </p:contentPart>
        </mc:Choice>
        <mc:Fallback xmlns="">
          <p:pic>
            <p:nvPicPr>
              <p:cNvPr id="16" name="Ink 15">
                <a:extLst>
                  <a:ext uri="{FF2B5EF4-FFF2-40B4-BE49-F238E27FC236}">
                    <a16:creationId xmlns:a16="http://schemas.microsoft.com/office/drawing/2014/main" id="{DEC16A63-6BE9-4FD7-B177-C070250A9B54}"/>
                  </a:ext>
                </a:extLst>
              </p:cNvPr>
              <p:cNvPicPr/>
              <p:nvPr/>
            </p:nvPicPr>
            <p:blipFill>
              <a:blip r:embed="rId18"/>
              <a:stretch>
                <a:fillRect/>
              </a:stretch>
            </p:blipFill>
            <p:spPr>
              <a:xfrm>
                <a:off x="2017433" y="567489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317A2068-F694-4076-8FD7-5937CCCEA0A4}"/>
                  </a:ext>
                </a:extLst>
              </p14:cNvPr>
              <p14:cNvContentPartPr/>
              <p14:nvPr/>
            </p14:nvContentPartPr>
            <p14:xfrm>
              <a:off x="2120753" y="4430012"/>
              <a:ext cx="360" cy="360"/>
            </p14:xfrm>
          </p:contentPart>
        </mc:Choice>
        <mc:Fallback xmlns="">
          <p:pic>
            <p:nvPicPr>
              <p:cNvPr id="22" name="Ink 21">
                <a:extLst>
                  <a:ext uri="{FF2B5EF4-FFF2-40B4-BE49-F238E27FC236}">
                    <a16:creationId xmlns:a16="http://schemas.microsoft.com/office/drawing/2014/main" id="{317A2068-F694-4076-8FD7-5937CCCEA0A4}"/>
                  </a:ext>
                </a:extLst>
              </p:cNvPr>
              <p:cNvPicPr/>
              <p:nvPr/>
            </p:nvPicPr>
            <p:blipFill>
              <a:blip r:embed="rId18"/>
              <a:stretch>
                <a:fillRect/>
              </a:stretch>
            </p:blipFill>
            <p:spPr>
              <a:xfrm>
                <a:off x="2111753" y="4421372"/>
                <a:ext cx="18000" cy="18000"/>
              </a:xfrm>
              <a:prstGeom prst="rect">
                <a:avLst/>
              </a:prstGeom>
            </p:spPr>
          </p:pic>
        </mc:Fallback>
      </mc:AlternateContent>
      <p:graphicFrame>
        <p:nvGraphicFramePr>
          <p:cNvPr id="25" name="Object 24">
            <a:extLst>
              <a:ext uri="{FF2B5EF4-FFF2-40B4-BE49-F238E27FC236}">
                <a16:creationId xmlns:a16="http://schemas.microsoft.com/office/drawing/2014/main" id="{91C31780-D5DB-47CD-B8DD-EFE44ED521DC}"/>
              </a:ext>
            </a:extLst>
          </p:cNvPr>
          <p:cNvGraphicFramePr>
            <a:graphicFrameLocks noChangeAspect="1"/>
          </p:cNvGraphicFramePr>
          <p:nvPr>
            <p:extLst>
              <p:ext uri="{D42A27DB-BD31-4B8C-83A1-F6EECF244321}">
                <p14:modId xmlns:p14="http://schemas.microsoft.com/office/powerpoint/2010/main" val="1132307931"/>
              </p:ext>
            </p:extLst>
          </p:nvPr>
        </p:nvGraphicFramePr>
        <p:xfrm>
          <a:off x="393700" y="6034088"/>
          <a:ext cx="2355850" cy="647700"/>
        </p:xfrm>
        <a:graphic>
          <a:graphicData uri="http://schemas.openxmlformats.org/presentationml/2006/ole">
            <mc:AlternateContent xmlns:mc="http://schemas.openxmlformats.org/markup-compatibility/2006">
              <mc:Choice xmlns:v="urn:schemas-microsoft-com:vml" Requires="v">
                <p:oleObj name="Equation" r:id="rId20" imgW="1752480" imgH="482400" progId="Equation.DSMT4">
                  <p:embed/>
                </p:oleObj>
              </mc:Choice>
              <mc:Fallback>
                <p:oleObj name="Equation" r:id="rId20" imgW="1752480" imgH="482400" progId="Equation.DSMT4">
                  <p:embed/>
                  <p:pic>
                    <p:nvPicPr>
                      <p:cNvPr id="19" name="Object 18">
                        <a:extLst>
                          <a:ext uri="{FF2B5EF4-FFF2-40B4-BE49-F238E27FC236}">
                            <a16:creationId xmlns:a16="http://schemas.microsoft.com/office/drawing/2014/main" id="{DBAB155D-C705-4251-A501-FCC8ED367AA6}"/>
                          </a:ext>
                        </a:extLst>
                      </p:cNvPr>
                      <p:cNvPicPr/>
                      <p:nvPr/>
                    </p:nvPicPr>
                    <p:blipFill>
                      <a:blip r:embed="rId21"/>
                      <a:stretch>
                        <a:fillRect/>
                      </a:stretch>
                    </p:blipFill>
                    <p:spPr>
                      <a:xfrm>
                        <a:off x="393700" y="6034088"/>
                        <a:ext cx="2355850" cy="647700"/>
                      </a:xfrm>
                      <a:prstGeom prst="rect">
                        <a:avLst/>
                      </a:prstGeom>
                      <a:ln>
                        <a:solidFill>
                          <a:schemeClr val="accent1"/>
                        </a:solidFill>
                      </a:ln>
                    </p:spPr>
                  </p:pic>
                </p:oleObj>
              </mc:Fallback>
            </mc:AlternateContent>
          </a:graphicData>
        </a:graphic>
      </p:graphicFrame>
      <p:sp>
        <p:nvSpPr>
          <p:cNvPr id="26" name="TextBox 25">
            <a:extLst>
              <a:ext uri="{FF2B5EF4-FFF2-40B4-BE49-F238E27FC236}">
                <a16:creationId xmlns:a16="http://schemas.microsoft.com/office/drawing/2014/main" id="{DD26CC5B-2BA8-42CD-B267-2B825149A8C6}"/>
              </a:ext>
            </a:extLst>
          </p:cNvPr>
          <p:cNvSpPr txBox="1"/>
          <p:nvPr/>
        </p:nvSpPr>
        <p:spPr>
          <a:xfrm>
            <a:off x="7325722" y="2187219"/>
            <a:ext cx="4358899" cy="523220"/>
          </a:xfrm>
          <a:prstGeom prst="rect">
            <a:avLst/>
          </a:prstGeom>
          <a:noFill/>
        </p:spPr>
        <p:txBody>
          <a:bodyPr wrap="square" rtlCol="0">
            <a:spAutoFit/>
          </a:bodyPr>
          <a:lstStyle/>
          <a:p>
            <a:r>
              <a:rPr lang="en-US" sz="1400"/>
              <a:t>If we find state ket that develops in time harmonically, then we can identify the frequency as an energy level.</a:t>
            </a:r>
          </a:p>
        </p:txBody>
      </p:sp>
      <p:sp>
        <p:nvSpPr>
          <p:cNvPr id="27" name="TextBox 26">
            <a:extLst>
              <a:ext uri="{FF2B5EF4-FFF2-40B4-BE49-F238E27FC236}">
                <a16:creationId xmlns:a16="http://schemas.microsoft.com/office/drawing/2014/main" id="{FF226280-268F-42DC-B229-7F232B64D5F1}"/>
              </a:ext>
            </a:extLst>
          </p:cNvPr>
          <p:cNvSpPr txBox="1"/>
          <p:nvPr/>
        </p:nvSpPr>
        <p:spPr>
          <a:xfrm>
            <a:off x="7384939" y="3291053"/>
            <a:ext cx="4598006" cy="523220"/>
          </a:xfrm>
          <a:prstGeom prst="rect">
            <a:avLst/>
          </a:prstGeom>
          <a:noFill/>
        </p:spPr>
        <p:txBody>
          <a:bodyPr wrap="square" rtlCol="0">
            <a:spAutoFit/>
          </a:bodyPr>
          <a:lstStyle/>
          <a:p>
            <a:r>
              <a:rPr lang="en-US" sz="1400"/>
              <a:t>More generally, the evolution of an arbitrary wavefunction can be written as follows in Fourier space: </a:t>
            </a:r>
            <a:endParaRPr lang="en-US" sz="1600"/>
          </a:p>
        </p:txBody>
      </p:sp>
      <p:sp>
        <p:nvSpPr>
          <p:cNvPr id="28" name="TextBox 27">
            <a:extLst>
              <a:ext uri="{FF2B5EF4-FFF2-40B4-BE49-F238E27FC236}">
                <a16:creationId xmlns:a16="http://schemas.microsoft.com/office/drawing/2014/main" id="{6052CAC6-3C1F-4628-B759-73E263847C9E}"/>
              </a:ext>
            </a:extLst>
          </p:cNvPr>
          <p:cNvSpPr txBox="1"/>
          <p:nvPr/>
        </p:nvSpPr>
        <p:spPr>
          <a:xfrm>
            <a:off x="7385326" y="5038526"/>
            <a:ext cx="4806674" cy="307777"/>
          </a:xfrm>
          <a:prstGeom prst="rect">
            <a:avLst/>
          </a:prstGeom>
          <a:noFill/>
        </p:spPr>
        <p:txBody>
          <a:bodyPr wrap="square" rtlCol="0">
            <a:spAutoFit/>
          </a:bodyPr>
          <a:lstStyle/>
          <a:p>
            <a:r>
              <a:rPr lang="en-US" sz="1400"/>
              <a:t>And so we see that its poles are at the system’s energy  levels.</a:t>
            </a:r>
            <a:endParaRPr lang="en-US" sz="1600"/>
          </a:p>
        </p:txBody>
      </p:sp>
      <p:graphicFrame>
        <p:nvGraphicFramePr>
          <p:cNvPr id="5" name="Object 4">
            <a:extLst>
              <a:ext uri="{FF2B5EF4-FFF2-40B4-BE49-F238E27FC236}">
                <a16:creationId xmlns:a16="http://schemas.microsoft.com/office/drawing/2014/main" id="{700A39D6-0FB3-41D9-A1B2-3CFE5B7D5CD0}"/>
              </a:ext>
            </a:extLst>
          </p:cNvPr>
          <p:cNvGraphicFramePr>
            <a:graphicFrameLocks noChangeAspect="1"/>
          </p:cNvGraphicFramePr>
          <p:nvPr>
            <p:extLst>
              <p:ext uri="{D42A27DB-BD31-4B8C-83A1-F6EECF244321}">
                <p14:modId xmlns:p14="http://schemas.microsoft.com/office/powerpoint/2010/main" val="2776378092"/>
              </p:ext>
            </p:extLst>
          </p:nvPr>
        </p:nvGraphicFramePr>
        <p:xfrm>
          <a:off x="7416429" y="2823815"/>
          <a:ext cx="3198152" cy="329552"/>
        </p:xfrm>
        <a:graphic>
          <a:graphicData uri="http://schemas.openxmlformats.org/presentationml/2006/ole">
            <mc:AlternateContent xmlns:mc="http://schemas.openxmlformats.org/markup-compatibility/2006">
              <mc:Choice xmlns:v="urn:schemas-microsoft-com:vml" Requires="v">
                <p:oleObj name="Equation" r:id="rId22" imgW="2717640" imgH="279360" progId="Equation.DSMT4">
                  <p:embed/>
                </p:oleObj>
              </mc:Choice>
              <mc:Fallback>
                <p:oleObj name="Equation" r:id="rId22" imgW="2717640" imgH="279360" progId="Equation.DSMT4">
                  <p:embed/>
                  <p:pic>
                    <p:nvPicPr>
                      <p:cNvPr id="0" name="Object 399"/>
                      <p:cNvPicPr>
                        <a:picLocks noChangeAspect="1" noChangeArrowheads="1"/>
                      </p:cNvPicPr>
                      <p:nvPr/>
                    </p:nvPicPr>
                    <p:blipFill>
                      <a:blip r:embed="rId23"/>
                      <a:srcRect/>
                      <a:stretch>
                        <a:fillRect/>
                      </a:stretch>
                    </p:blipFill>
                    <p:spPr bwMode="auto">
                      <a:xfrm>
                        <a:off x="7416429" y="2823815"/>
                        <a:ext cx="3198152" cy="32955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E4EEBB51-5A7D-4970-B5CD-E4AC5C2CBB20}"/>
              </a:ext>
            </a:extLst>
          </p:cNvPr>
          <p:cNvSpPr txBox="1"/>
          <p:nvPr/>
        </p:nvSpPr>
        <p:spPr>
          <a:xfrm>
            <a:off x="7325722" y="1882137"/>
            <a:ext cx="2753321" cy="338554"/>
          </a:xfrm>
          <a:prstGeom prst="rect">
            <a:avLst/>
          </a:prstGeom>
          <a:noFill/>
        </p:spPr>
        <p:txBody>
          <a:bodyPr wrap="square" rtlCol="0">
            <a:spAutoFit/>
          </a:bodyPr>
          <a:lstStyle/>
          <a:p>
            <a:r>
              <a:rPr lang="en-US" sz="1600" b="1"/>
              <a:t>Harmonic Wavefunctions</a:t>
            </a:r>
            <a:endParaRPr lang="en-US" b="1"/>
          </a:p>
        </p:txBody>
      </p:sp>
      <p:graphicFrame>
        <p:nvGraphicFramePr>
          <p:cNvPr id="10" name="Object 9">
            <a:extLst>
              <a:ext uri="{FF2B5EF4-FFF2-40B4-BE49-F238E27FC236}">
                <a16:creationId xmlns:a16="http://schemas.microsoft.com/office/drawing/2014/main" id="{0B4D17A7-5EB3-4165-B9F4-185AF89A7B39}"/>
              </a:ext>
            </a:extLst>
          </p:cNvPr>
          <p:cNvGraphicFramePr>
            <a:graphicFrameLocks noChangeAspect="1"/>
          </p:cNvGraphicFramePr>
          <p:nvPr>
            <p:extLst>
              <p:ext uri="{D42A27DB-BD31-4B8C-83A1-F6EECF244321}">
                <p14:modId xmlns:p14="http://schemas.microsoft.com/office/powerpoint/2010/main" val="2417136346"/>
              </p:ext>
            </p:extLst>
          </p:nvPr>
        </p:nvGraphicFramePr>
        <p:xfrm>
          <a:off x="7494309" y="3922039"/>
          <a:ext cx="2675441" cy="945695"/>
        </p:xfrm>
        <a:graphic>
          <a:graphicData uri="http://schemas.openxmlformats.org/presentationml/2006/ole">
            <mc:AlternateContent xmlns:mc="http://schemas.openxmlformats.org/markup-compatibility/2006">
              <mc:Choice xmlns:v="urn:schemas-microsoft-com:vml" Requires="v">
                <p:oleObj name="Equation" r:id="rId24" imgW="2286000" imgH="812800" progId="Equation.DSMT4">
                  <p:embed/>
                </p:oleObj>
              </mc:Choice>
              <mc:Fallback>
                <p:oleObj name="Equation" r:id="rId24" imgW="2286000" imgH="812800" progId="Equation.DSMT4">
                  <p:embed/>
                  <p:pic>
                    <p:nvPicPr>
                      <p:cNvPr id="0" name="Object 40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494309" y="3922039"/>
                        <a:ext cx="2675441" cy="945695"/>
                      </a:xfrm>
                      <a:prstGeom prst="rect">
                        <a:avLst/>
                      </a:prstGeom>
                      <a:noFill/>
                    </p:spPr>
                  </p:pic>
                </p:oleObj>
              </mc:Fallback>
            </mc:AlternateContent>
          </a:graphicData>
        </a:graphic>
      </p:graphicFrame>
    </p:spTree>
    <p:extLst>
      <p:ext uri="{BB962C8B-B14F-4D97-AF65-F5344CB8AC3E}">
        <p14:creationId xmlns:p14="http://schemas.microsoft.com/office/powerpoint/2010/main" val="134148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175587" y="958886"/>
            <a:ext cx="5104924"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3b: Time-development (Heis. Pic.)</a:t>
            </a:r>
            <a:endParaRPr lang="en-US">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7DBD4D83-873F-4986-9441-252B6FB86A48}"/>
              </a:ext>
            </a:extLst>
          </p:cNvPr>
          <p:cNvSpPr txBox="1"/>
          <p:nvPr/>
        </p:nvSpPr>
        <p:spPr>
          <a:xfrm>
            <a:off x="175587" y="1328218"/>
            <a:ext cx="5606539" cy="523220"/>
          </a:xfrm>
          <a:prstGeom prst="rect">
            <a:avLst/>
          </a:prstGeom>
          <a:noFill/>
        </p:spPr>
        <p:txBody>
          <a:bodyPr wrap="square" rtlCol="0">
            <a:spAutoFit/>
          </a:bodyPr>
          <a:lstStyle/>
          <a:p>
            <a:r>
              <a:rPr lang="en-US" sz="1400"/>
              <a:t>We could have U act on operators, instead of the wavefunction.  When considering the time development of an expectation, it is natural to define:</a:t>
            </a:r>
          </a:p>
        </p:txBody>
      </p:sp>
      <p:graphicFrame>
        <p:nvGraphicFramePr>
          <p:cNvPr id="12" name="Object 11">
            <a:extLst>
              <a:ext uri="{FF2B5EF4-FFF2-40B4-BE49-F238E27FC236}">
                <a16:creationId xmlns:a16="http://schemas.microsoft.com/office/drawing/2014/main" id="{3D2270EB-2EDC-45B9-9F57-3082B7A4F56E}"/>
              </a:ext>
            </a:extLst>
          </p:cNvPr>
          <p:cNvGraphicFramePr>
            <a:graphicFrameLocks noChangeAspect="1"/>
          </p:cNvGraphicFramePr>
          <p:nvPr>
            <p:extLst>
              <p:ext uri="{D42A27DB-BD31-4B8C-83A1-F6EECF244321}">
                <p14:modId xmlns:p14="http://schemas.microsoft.com/office/powerpoint/2010/main" val="3485800175"/>
              </p:ext>
            </p:extLst>
          </p:nvPr>
        </p:nvGraphicFramePr>
        <p:xfrm>
          <a:off x="241574" y="1962558"/>
          <a:ext cx="1912938" cy="323850"/>
        </p:xfrm>
        <a:graphic>
          <a:graphicData uri="http://schemas.openxmlformats.org/presentationml/2006/ole">
            <mc:AlternateContent xmlns:mc="http://schemas.openxmlformats.org/markup-compatibility/2006">
              <mc:Choice xmlns:v="urn:schemas-microsoft-com:vml" Requires="v">
                <p:oleObj name="Equation" r:id="rId2" imgW="1422360" imgH="241200" progId="Equation.DSMT4">
                  <p:embed/>
                </p:oleObj>
              </mc:Choice>
              <mc:Fallback>
                <p:oleObj name="Equation" r:id="rId2" imgW="1422360" imgH="24120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241574" y="1962558"/>
                        <a:ext cx="1912938" cy="3238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C101F0F1-53D0-4151-9941-84A65F1AAF44}"/>
              </a:ext>
            </a:extLst>
          </p:cNvPr>
          <p:cNvSpPr txBox="1"/>
          <p:nvPr/>
        </p:nvSpPr>
        <p:spPr>
          <a:xfrm>
            <a:off x="175586" y="2437983"/>
            <a:ext cx="5097277" cy="523220"/>
          </a:xfrm>
          <a:prstGeom prst="rect">
            <a:avLst/>
          </a:prstGeom>
          <a:noFill/>
        </p:spPr>
        <p:txBody>
          <a:bodyPr wrap="square" rtlCol="0">
            <a:spAutoFit/>
          </a:bodyPr>
          <a:lstStyle/>
          <a:p>
            <a:r>
              <a:rPr lang="en-US" sz="1400"/>
              <a:t>To work out an expansion of this quantity, we can differentiate.  Straightforward product rule gives us Ehrenfest’s result (see later):</a:t>
            </a:r>
          </a:p>
        </p:txBody>
      </p:sp>
      <p:graphicFrame>
        <p:nvGraphicFramePr>
          <p:cNvPr id="16" name="Object 15">
            <a:extLst>
              <a:ext uri="{FF2B5EF4-FFF2-40B4-BE49-F238E27FC236}">
                <a16:creationId xmlns:a16="http://schemas.microsoft.com/office/drawing/2014/main" id="{44403FA0-10FC-4A65-A4B4-8E925827D29C}"/>
              </a:ext>
            </a:extLst>
          </p:cNvPr>
          <p:cNvGraphicFramePr>
            <a:graphicFrameLocks noChangeAspect="1"/>
          </p:cNvGraphicFramePr>
          <p:nvPr>
            <p:extLst>
              <p:ext uri="{D42A27DB-BD31-4B8C-83A1-F6EECF244321}">
                <p14:modId xmlns:p14="http://schemas.microsoft.com/office/powerpoint/2010/main" val="3380215873"/>
              </p:ext>
            </p:extLst>
          </p:nvPr>
        </p:nvGraphicFramePr>
        <p:xfrm>
          <a:off x="241574" y="3147762"/>
          <a:ext cx="3328987" cy="527050"/>
        </p:xfrm>
        <a:graphic>
          <a:graphicData uri="http://schemas.openxmlformats.org/presentationml/2006/ole">
            <mc:AlternateContent xmlns:mc="http://schemas.openxmlformats.org/markup-compatibility/2006">
              <mc:Choice xmlns:v="urn:schemas-microsoft-com:vml" Requires="v">
                <p:oleObj name="Equation" r:id="rId4" imgW="2476440" imgH="393480" progId="Equation.DSMT4">
                  <p:embed/>
                </p:oleObj>
              </mc:Choice>
              <mc:Fallback>
                <p:oleObj name="Equation" r:id="rId4" imgW="2476440" imgH="393480" progId="Equation.DSMT4">
                  <p:embed/>
                  <p:pic>
                    <p:nvPicPr>
                      <p:cNvPr id="12" name="Object 11">
                        <a:extLst>
                          <a:ext uri="{FF2B5EF4-FFF2-40B4-BE49-F238E27FC236}">
                            <a16:creationId xmlns:a16="http://schemas.microsoft.com/office/drawing/2014/main" id="{3D2270EB-2EDC-45B9-9F57-3082B7A4F56E}"/>
                          </a:ext>
                        </a:extLst>
                      </p:cNvPr>
                      <p:cNvPicPr/>
                      <p:nvPr/>
                    </p:nvPicPr>
                    <p:blipFill>
                      <a:blip r:embed="rId5"/>
                      <a:stretch>
                        <a:fillRect/>
                      </a:stretch>
                    </p:blipFill>
                    <p:spPr>
                      <a:xfrm>
                        <a:off x="241574" y="3147762"/>
                        <a:ext cx="3328987" cy="527050"/>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25B77EA7-72A4-4DDC-B9C2-B8820F29E6A6}"/>
              </a:ext>
            </a:extLst>
          </p:cNvPr>
          <p:cNvSpPr txBox="1"/>
          <p:nvPr/>
        </p:nvSpPr>
        <p:spPr>
          <a:xfrm>
            <a:off x="175586" y="3897996"/>
            <a:ext cx="5920414" cy="1169551"/>
          </a:xfrm>
          <a:prstGeom prst="rect">
            <a:avLst/>
          </a:prstGeom>
          <a:noFill/>
        </p:spPr>
        <p:txBody>
          <a:bodyPr wrap="square" rtlCol="0">
            <a:spAutoFit/>
          </a:bodyPr>
          <a:lstStyle/>
          <a:p>
            <a:r>
              <a:rPr lang="en-US" sz="1400">
                <a:solidFill>
                  <a:srgbClr val="0000FF"/>
                </a:solidFill>
              </a:rPr>
              <a:t>We could reverse the reasoning.  If we were to say that time-development ought to follow Poisson bracket/commutator analogy, then we could identify operator H as the Hamiltonian, and could then reason backward to top line, identifying U(t) = e</a:t>
            </a:r>
            <a:r>
              <a:rPr lang="en-US" sz="1400" baseline="30000">
                <a:solidFill>
                  <a:srgbClr val="0000FF"/>
                </a:solidFill>
              </a:rPr>
              <a:t>iHt</a:t>
            </a:r>
            <a:r>
              <a:rPr lang="en-US" sz="1400">
                <a:solidFill>
                  <a:srgbClr val="0000FF"/>
                </a:solidFill>
              </a:rPr>
              <a:t>.  </a:t>
            </a:r>
            <a:r>
              <a:rPr lang="en-US" sz="1400"/>
              <a:t>We can develop a series expansion of the operator, which we’ll presume to be time-explicitly independent.</a:t>
            </a:r>
          </a:p>
        </p:txBody>
      </p:sp>
      <p:graphicFrame>
        <p:nvGraphicFramePr>
          <p:cNvPr id="18" name="Object 17">
            <a:extLst>
              <a:ext uri="{FF2B5EF4-FFF2-40B4-BE49-F238E27FC236}">
                <a16:creationId xmlns:a16="http://schemas.microsoft.com/office/drawing/2014/main" id="{00C70B38-CAEF-4C88-9E00-A34641B141DE}"/>
              </a:ext>
            </a:extLst>
          </p:cNvPr>
          <p:cNvGraphicFramePr>
            <a:graphicFrameLocks noChangeAspect="1"/>
          </p:cNvGraphicFramePr>
          <p:nvPr>
            <p:extLst>
              <p:ext uri="{D42A27DB-BD31-4B8C-83A1-F6EECF244321}">
                <p14:modId xmlns:p14="http://schemas.microsoft.com/office/powerpoint/2010/main" val="1344641840"/>
              </p:ext>
            </p:extLst>
          </p:nvPr>
        </p:nvGraphicFramePr>
        <p:xfrm>
          <a:off x="241574" y="5172943"/>
          <a:ext cx="5741278" cy="597332"/>
        </p:xfrm>
        <a:graphic>
          <a:graphicData uri="http://schemas.openxmlformats.org/presentationml/2006/ole">
            <mc:AlternateContent xmlns:mc="http://schemas.openxmlformats.org/markup-compatibility/2006">
              <mc:Choice xmlns:v="urn:schemas-microsoft-com:vml" Requires="v">
                <p:oleObj name="Equation" r:id="rId6" imgW="4724280" imgH="495000" progId="Equation.DSMT4">
                  <p:embed/>
                </p:oleObj>
              </mc:Choice>
              <mc:Fallback>
                <p:oleObj name="Equation" r:id="rId6" imgW="4724280" imgH="495000" progId="Equation.DSMT4">
                  <p:embed/>
                  <p:pic>
                    <p:nvPicPr>
                      <p:cNvPr id="16" name="Object 15">
                        <a:extLst>
                          <a:ext uri="{FF2B5EF4-FFF2-40B4-BE49-F238E27FC236}">
                            <a16:creationId xmlns:a16="http://schemas.microsoft.com/office/drawing/2014/main" id="{44403FA0-10FC-4A65-A4B4-8E925827D29C}"/>
                          </a:ext>
                        </a:extLst>
                      </p:cNvPr>
                      <p:cNvPicPr/>
                      <p:nvPr/>
                    </p:nvPicPr>
                    <p:blipFill>
                      <a:blip r:embed="rId7"/>
                      <a:stretch>
                        <a:fillRect/>
                      </a:stretch>
                    </p:blipFill>
                    <p:spPr>
                      <a:xfrm>
                        <a:off x="241574" y="5172943"/>
                        <a:ext cx="5741278" cy="59733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3B3EE3D-AA3E-4CB6-BE84-ED4254C4B331}"/>
              </a:ext>
            </a:extLst>
          </p:cNvPr>
          <p:cNvSpPr txBox="1"/>
          <p:nvPr/>
        </p:nvSpPr>
        <p:spPr>
          <a:xfrm>
            <a:off x="175586" y="5835800"/>
            <a:ext cx="2750751" cy="338554"/>
          </a:xfrm>
          <a:prstGeom prst="rect">
            <a:avLst/>
          </a:prstGeom>
          <a:noFill/>
        </p:spPr>
        <p:txBody>
          <a:bodyPr wrap="square" rtlCol="0">
            <a:spAutoFit/>
          </a:bodyPr>
          <a:lstStyle/>
          <a:p>
            <a:r>
              <a:rPr lang="en-US" sz="1400"/>
              <a:t>Due to form of O</a:t>
            </a:r>
            <a:r>
              <a:rPr lang="en-US" sz="1400" baseline="-25000"/>
              <a:t>H</a:t>
            </a:r>
            <a:r>
              <a:rPr lang="en-US" sz="1400"/>
              <a:t>, it follows that:</a:t>
            </a:r>
            <a:r>
              <a:rPr lang="en-US" sz="1600"/>
              <a:t> </a:t>
            </a:r>
          </a:p>
        </p:txBody>
      </p:sp>
      <p:graphicFrame>
        <p:nvGraphicFramePr>
          <p:cNvPr id="20" name="Object 19">
            <a:extLst>
              <a:ext uri="{FF2B5EF4-FFF2-40B4-BE49-F238E27FC236}">
                <a16:creationId xmlns:a16="http://schemas.microsoft.com/office/drawing/2014/main" id="{5C2FDC01-BDAE-4424-AF59-88A41D866939}"/>
              </a:ext>
            </a:extLst>
          </p:cNvPr>
          <p:cNvGraphicFramePr>
            <a:graphicFrameLocks noChangeAspect="1"/>
          </p:cNvGraphicFramePr>
          <p:nvPr>
            <p:extLst>
              <p:ext uri="{D42A27DB-BD31-4B8C-83A1-F6EECF244321}">
                <p14:modId xmlns:p14="http://schemas.microsoft.com/office/powerpoint/2010/main" val="2271123528"/>
              </p:ext>
            </p:extLst>
          </p:nvPr>
        </p:nvGraphicFramePr>
        <p:xfrm>
          <a:off x="2816295" y="5835063"/>
          <a:ext cx="2750751" cy="338554"/>
        </p:xfrm>
        <a:graphic>
          <a:graphicData uri="http://schemas.openxmlformats.org/presentationml/2006/ole">
            <mc:AlternateContent xmlns:mc="http://schemas.openxmlformats.org/markup-compatibility/2006">
              <mc:Choice xmlns:v="urn:schemas-microsoft-com:vml" Requires="v">
                <p:oleObj name="Equation" r:id="rId8" imgW="1841400" imgH="228600" progId="Equation.DSMT4">
                  <p:embed/>
                </p:oleObj>
              </mc:Choice>
              <mc:Fallback>
                <p:oleObj name="Equation" r:id="rId8" imgW="1841400" imgH="228600" progId="Equation.DSMT4">
                  <p:embed/>
                  <p:pic>
                    <p:nvPicPr>
                      <p:cNvPr id="18" name="Object 17">
                        <a:extLst>
                          <a:ext uri="{FF2B5EF4-FFF2-40B4-BE49-F238E27FC236}">
                            <a16:creationId xmlns:a16="http://schemas.microsoft.com/office/drawing/2014/main" id="{00C70B38-CAEF-4C88-9E00-A34641B141DE}"/>
                          </a:ext>
                        </a:extLst>
                      </p:cNvPr>
                      <p:cNvPicPr/>
                      <p:nvPr/>
                    </p:nvPicPr>
                    <p:blipFill>
                      <a:blip r:embed="rId9"/>
                      <a:stretch>
                        <a:fillRect/>
                      </a:stretch>
                    </p:blipFill>
                    <p:spPr>
                      <a:xfrm>
                        <a:off x="2816295" y="5835063"/>
                        <a:ext cx="2750751" cy="338554"/>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CAE1CD06-D119-43F7-B691-5FB7EDC4791D}"/>
              </a:ext>
            </a:extLst>
          </p:cNvPr>
          <p:cNvSpPr txBox="1"/>
          <p:nvPr/>
        </p:nvSpPr>
        <p:spPr>
          <a:xfrm>
            <a:off x="175586" y="6305405"/>
            <a:ext cx="6194734" cy="338554"/>
          </a:xfrm>
          <a:prstGeom prst="rect">
            <a:avLst/>
          </a:prstGeom>
          <a:noFill/>
        </p:spPr>
        <p:txBody>
          <a:bodyPr wrap="square" rtlCol="0">
            <a:spAutoFit/>
          </a:bodyPr>
          <a:lstStyle/>
          <a:p>
            <a:r>
              <a:rPr lang="en-US" sz="1400"/>
              <a:t>And that commutation relations between x, p, L, S, etc., are preserved at all times.</a:t>
            </a:r>
            <a:r>
              <a:rPr lang="en-US" sz="1600"/>
              <a:t> </a:t>
            </a:r>
          </a:p>
        </p:txBody>
      </p:sp>
      <p:graphicFrame>
        <p:nvGraphicFramePr>
          <p:cNvPr id="7" name="Object 6">
            <a:extLst>
              <a:ext uri="{FF2B5EF4-FFF2-40B4-BE49-F238E27FC236}">
                <a16:creationId xmlns:a16="http://schemas.microsoft.com/office/drawing/2014/main" id="{B5C3F1DE-F374-45D6-8177-F5A808CFAA24}"/>
              </a:ext>
            </a:extLst>
          </p:cNvPr>
          <p:cNvGraphicFramePr>
            <a:graphicFrameLocks noChangeAspect="1"/>
          </p:cNvGraphicFramePr>
          <p:nvPr>
            <p:extLst>
              <p:ext uri="{D42A27DB-BD31-4B8C-83A1-F6EECF244321}">
                <p14:modId xmlns:p14="http://schemas.microsoft.com/office/powerpoint/2010/main" val="537636258"/>
              </p:ext>
            </p:extLst>
          </p:nvPr>
        </p:nvGraphicFramePr>
        <p:xfrm>
          <a:off x="6919137" y="4536384"/>
          <a:ext cx="3378200" cy="325438"/>
        </p:xfrm>
        <a:graphic>
          <a:graphicData uri="http://schemas.openxmlformats.org/presentationml/2006/ole">
            <mc:AlternateContent xmlns:mc="http://schemas.openxmlformats.org/markup-compatibility/2006">
              <mc:Choice xmlns:v="urn:schemas-microsoft-com:vml" Requires="v">
                <p:oleObj name="Equation" r:id="rId10" imgW="2641320" imgH="253800" progId="Equation.DSMT4">
                  <p:embed/>
                </p:oleObj>
              </mc:Choice>
              <mc:Fallback>
                <p:oleObj name="Equation" r:id="rId10" imgW="2641320" imgH="253800" progId="Equation.DSMT4">
                  <p:embed/>
                  <p:pic>
                    <p:nvPicPr>
                      <p:cNvPr id="0" name="Object 504"/>
                      <p:cNvPicPr>
                        <a:picLocks noChangeAspect="1" noChangeArrowheads="1"/>
                      </p:cNvPicPr>
                      <p:nvPr/>
                    </p:nvPicPr>
                    <p:blipFill>
                      <a:blip r:embed="rId11"/>
                      <a:srcRect/>
                      <a:stretch>
                        <a:fillRect/>
                      </a:stretch>
                    </p:blipFill>
                    <p:spPr bwMode="auto">
                      <a:xfrm>
                        <a:off x="6919137" y="4536384"/>
                        <a:ext cx="3378200" cy="325438"/>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8C29456F-BCDD-494B-B37A-2227C96B05AD}"/>
              </a:ext>
            </a:extLst>
          </p:cNvPr>
          <p:cNvGraphicFramePr>
            <a:graphicFrameLocks noChangeAspect="1"/>
          </p:cNvGraphicFramePr>
          <p:nvPr>
            <p:extLst>
              <p:ext uri="{D42A27DB-BD31-4B8C-83A1-F6EECF244321}">
                <p14:modId xmlns:p14="http://schemas.microsoft.com/office/powerpoint/2010/main" val="4010893175"/>
              </p:ext>
            </p:extLst>
          </p:nvPr>
        </p:nvGraphicFramePr>
        <p:xfrm>
          <a:off x="6919137" y="2908532"/>
          <a:ext cx="1157288" cy="338137"/>
        </p:xfrm>
        <a:graphic>
          <a:graphicData uri="http://schemas.openxmlformats.org/presentationml/2006/ole">
            <mc:AlternateContent xmlns:mc="http://schemas.openxmlformats.org/markup-compatibility/2006">
              <mc:Choice xmlns:v="urn:schemas-microsoft-com:vml" Requires="v">
                <p:oleObj name="Equation" r:id="rId12" imgW="838080" imgH="241200" progId="Equation.DSMT4">
                  <p:embed/>
                </p:oleObj>
              </mc:Choice>
              <mc:Fallback>
                <p:oleObj name="Equation" r:id="rId12" imgW="838080" imgH="241200" progId="Equation.DSMT4">
                  <p:embed/>
                  <p:pic>
                    <p:nvPicPr>
                      <p:cNvPr id="0" name="Object 511"/>
                      <p:cNvPicPr>
                        <a:picLocks noChangeAspect="1" noChangeArrowheads="1"/>
                      </p:cNvPicPr>
                      <p:nvPr/>
                    </p:nvPicPr>
                    <p:blipFill>
                      <a:blip r:embed="rId13"/>
                      <a:srcRect/>
                      <a:stretch>
                        <a:fillRect/>
                      </a:stretch>
                    </p:blipFill>
                    <p:spPr bwMode="auto">
                      <a:xfrm>
                        <a:off x="6919137" y="2908532"/>
                        <a:ext cx="1157288" cy="3381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E3F99DD1-9E4D-42A5-812E-97259F81FBEC}"/>
              </a:ext>
            </a:extLst>
          </p:cNvPr>
          <p:cNvSpPr txBox="1"/>
          <p:nvPr/>
        </p:nvSpPr>
        <p:spPr>
          <a:xfrm>
            <a:off x="6786144" y="1931313"/>
            <a:ext cx="4939667" cy="738664"/>
          </a:xfrm>
          <a:prstGeom prst="rect">
            <a:avLst/>
          </a:prstGeom>
          <a:noFill/>
        </p:spPr>
        <p:txBody>
          <a:bodyPr wrap="square" rtlCol="0">
            <a:spAutoFit/>
          </a:bodyPr>
          <a:lstStyle/>
          <a:p>
            <a:r>
              <a:rPr lang="en-US" sz="1400"/>
              <a:t>If we find an operator develops in time harmonically, then we can show that it acts as a creation (+i</a:t>
            </a:r>
            <a:r>
              <a:rPr lang="el-GR" sz="1400"/>
              <a:t>ω</a:t>
            </a:r>
            <a:r>
              <a:rPr lang="en-US" sz="1400"/>
              <a:t>t) / annihilation (-i</a:t>
            </a:r>
            <a:r>
              <a:rPr lang="el-GR" sz="1400"/>
              <a:t>ω</a:t>
            </a:r>
            <a:r>
              <a:rPr lang="en-US" sz="1400"/>
              <a:t>t) operator acting on excitation space.  </a:t>
            </a:r>
          </a:p>
        </p:txBody>
      </p:sp>
      <p:sp>
        <p:nvSpPr>
          <p:cNvPr id="23" name="TextBox 22">
            <a:extLst>
              <a:ext uri="{FF2B5EF4-FFF2-40B4-BE49-F238E27FC236}">
                <a16:creationId xmlns:a16="http://schemas.microsoft.com/office/drawing/2014/main" id="{8EC9D6BB-A1E6-418C-988A-15DE44F884AB}"/>
              </a:ext>
            </a:extLst>
          </p:cNvPr>
          <p:cNvSpPr txBox="1"/>
          <p:nvPr/>
        </p:nvSpPr>
        <p:spPr>
          <a:xfrm>
            <a:off x="6809808" y="3500588"/>
            <a:ext cx="4806674" cy="738664"/>
          </a:xfrm>
          <a:prstGeom prst="rect">
            <a:avLst/>
          </a:prstGeom>
          <a:noFill/>
        </p:spPr>
        <p:txBody>
          <a:bodyPr wrap="square" rtlCol="0">
            <a:spAutoFit/>
          </a:bodyPr>
          <a:lstStyle/>
          <a:p>
            <a:r>
              <a:rPr lang="en-US" sz="1400"/>
              <a:t>Moreover, </a:t>
            </a:r>
            <a:r>
              <a:rPr lang="el-GR" sz="1400"/>
              <a:t>ω</a:t>
            </a:r>
            <a:r>
              <a:rPr lang="en-US" sz="1400" baseline="-25000"/>
              <a:t>0</a:t>
            </a:r>
            <a:r>
              <a:rPr lang="en-US" sz="1400"/>
              <a:t> is the excitation itself.  More generally, the evolution of an operator can be written as follows in Fourier space: </a:t>
            </a:r>
            <a:endParaRPr lang="en-US" sz="1600"/>
          </a:p>
        </p:txBody>
      </p:sp>
      <p:sp>
        <p:nvSpPr>
          <p:cNvPr id="25" name="TextBox 24">
            <a:extLst>
              <a:ext uri="{FF2B5EF4-FFF2-40B4-BE49-F238E27FC236}">
                <a16:creationId xmlns:a16="http://schemas.microsoft.com/office/drawing/2014/main" id="{283A5CE7-3965-42BA-8270-E091A65E7725}"/>
              </a:ext>
            </a:extLst>
          </p:cNvPr>
          <p:cNvSpPr txBox="1"/>
          <p:nvPr/>
        </p:nvSpPr>
        <p:spPr>
          <a:xfrm>
            <a:off x="6809808" y="5133432"/>
            <a:ext cx="4806674" cy="523220"/>
          </a:xfrm>
          <a:prstGeom prst="rect">
            <a:avLst/>
          </a:prstGeom>
          <a:noFill/>
        </p:spPr>
        <p:txBody>
          <a:bodyPr wrap="square" rtlCol="0">
            <a:spAutoFit/>
          </a:bodyPr>
          <a:lstStyle/>
          <a:p>
            <a:r>
              <a:rPr lang="en-US" sz="1400"/>
              <a:t>And so we see that its poles are at the system’s energy  excitations.</a:t>
            </a:r>
            <a:endParaRPr lang="en-US" sz="1600"/>
          </a:p>
        </p:txBody>
      </p:sp>
      <p:sp>
        <p:nvSpPr>
          <p:cNvPr id="3" name="TextBox 2">
            <a:extLst>
              <a:ext uri="{FF2B5EF4-FFF2-40B4-BE49-F238E27FC236}">
                <a16:creationId xmlns:a16="http://schemas.microsoft.com/office/drawing/2014/main" id="{9D40C67F-AB46-4C2C-85C3-B433CAA2C5DA}"/>
              </a:ext>
            </a:extLst>
          </p:cNvPr>
          <p:cNvSpPr txBox="1"/>
          <p:nvPr/>
        </p:nvSpPr>
        <p:spPr>
          <a:xfrm>
            <a:off x="6786144" y="1592759"/>
            <a:ext cx="1913024" cy="338554"/>
          </a:xfrm>
          <a:prstGeom prst="rect">
            <a:avLst/>
          </a:prstGeom>
          <a:noFill/>
        </p:spPr>
        <p:txBody>
          <a:bodyPr wrap="none" rtlCol="0">
            <a:spAutoFit/>
          </a:bodyPr>
          <a:lstStyle/>
          <a:p>
            <a:r>
              <a:rPr lang="en-US" sz="1600" b="1"/>
              <a:t>Harmonic Operators</a:t>
            </a:r>
            <a:endParaRPr lang="en-US" b="1"/>
          </a:p>
        </p:txBody>
      </p:sp>
    </p:spTree>
    <p:extLst>
      <p:ext uri="{BB962C8B-B14F-4D97-AF65-F5344CB8AC3E}">
        <p14:creationId xmlns:p14="http://schemas.microsoft.com/office/powerpoint/2010/main" val="751085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175587" y="958886"/>
            <a:ext cx="4908138"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3c: Green’s Functions and such</a:t>
            </a:r>
            <a:endParaRPr lang="en-US">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7DBD4D83-873F-4986-9441-252B6FB86A48}"/>
              </a:ext>
            </a:extLst>
          </p:cNvPr>
          <p:cNvSpPr txBox="1"/>
          <p:nvPr/>
        </p:nvSpPr>
        <p:spPr>
          <a:xfrm>
            <a:off x="175587" y="1328218"/>
            <a:ext cx="10449343" cy="830997"/>
          </a:xfrm>
          <a:prstGeom prst="rect">
            <a:avLst/>
          </a:prstGeom>
          <a:noFill/>
        </p:spPr>
        <p:txBody>
          <a:bodyPr wrap="square" rtlCol="0">
            <a:spAutoFit/>
          </a:bodyPr>
          <a:lstStyle/>
          <a:p>
            <a:r>
              <a:rPr lang="en-US" sz="1600"/>
              <a:t>For single-particle physics, calculating the time-development of wavefunctions/operators works well enough usually.  But when particles proliferate, or we’re dealing with fields, we find it easier to calculate the time evolution of different constructs – Green’s functions – two such are given below:</a:t>
            </a:r>
          </a:p>
        </p:txBody>
      </p:sp>
      <p:graphicFrame>
        <p:nvGraphicFramePr>
          <p:cNvPr id="5" name="Object 4">
            <a:extLst>
              <a:ext uri="{FF2B5EF4-FFF2-40B4-BE49-F238E27FC236}">
                <a16:creationId xmlns:a16="http://schemas.microsoft.com/office/drawing/2014/main" id="{D2461286-01CE-4F80-AB8F-C8A771B7085A}"/>
              </a:ext>
            </a:extLst>
          </p:cNvPr>
          <p:cNvGraphicFramePr>
            <a:graphicFrameLocks noChangeAspect="1"/>
          </p:cNvGraphicFramePr>
          <p:nvPr>
            <p:extLst>
              <p:ext uri="{D42A27DB-BD31-4B8C-83A1-F6EECF244321}">
                <p14:modId xmlns:p14="http://schemas.microsoft.com/office/powerpoint/2010/main" val="72136991"/>
              </p:ext>
            </p:extLst>
          </p:nvPr>
        </p:nvGraphicFramePr>
        <p:xfrm>
          <a:off x="271463" y="2317750"/>
          <a:ext cx="4198937" cy="366713"/>
        </p:xfrm>
        <a:graphic>
          <a:graphicData uri="http://schemas.openxmlformats.org/presentationml/2006/ole">
            <mc:AlternateContent xmlns:mc="http://schemas.openxmlformats.org/markup-compatibility/2006">
              <mc:Choice xmlns:v="urn:schemas-microsoft-com:vml" Requires="v">
                <p:oleObj name="Equation" r:id="rId2" imgW="3022560" imgH="266400" progId="Equation.DSMT4">
                  <p:embed/>
                </p:oleObj>
              </mc:Choice>
              <mc:Fallback>
                <p:oleObj name="Equation" r:id="rId2" imgW="3022560" imgH="266400" progId="Equation.DSMT4">
                  <p:embed/>
                  <p:pic>
                    <p:nvPicPr>
                      <p:cNvPr id="0" name="Object 9"/>
                      <p:cNvPicPr>
                        <a:picLocks noChangeAspect="1" noChangeArrowheads="1"/>
                      </p:cNvPicPr>
                      <p:nvPr/>
                    </p:nvPicPr>
                    <p:blipFill>
                      <a:blip r:embed="rId3"/>
                      <a:srcRect/>
                      <a:stretch>
                        <a:fillRect/>
                      </a:stretch>
                    </p:blipFill>
                    <p:spPr bwMode="auto">
                      <a:xfrm>
                        <a:off x="271463" y="2317750"/>
                        <a:ext cx="4198937" cy="36671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0ED53499-97E8-4DDA-A2AC-201EF815AF6D}"/>
              </a:ext>
            </a:extLst>
          </p:cNvPr>
          <p:cNvGraphicFramePr>
            <a:graphicFrameLocks noChangeAspect="1"/>
          </p:cNvGraphicFramePr>
          <p:nvPr>
            <p:extLst>
              <p:ext uri="{D42A27DB-BD31-4B8C-83A1-F6EECF244321}">
                <p14:modId xmlns:p14="http://schemas.microsoft.com/office/powerpoint/2010/main" val="2303448412"/>
              </p:ext>
            </p:extLst>
          </p:nvPr>
        </p:nvGraphicFramePr>
        <p:xfrm>
          <a:off x="270910" y="2982498"/>
          <a:ext cx="4792663" cy="349250"/>
        </p:xfrm>
        <a:graphic>
          <a:graphicData uri="http://schemas.openxmlformats.org/presentationml/2006/ole">
            <mc:AlternateContent xmlns:mc="http://schemas.openxmlformats.org/markup-compatibility/2006">
              <mc:Choice xmlns:v="urn:schemas-microsoft-com:vml" Requires="v">
                <p:oleObj name="Equation" r:id="rId4" imgW="3441600" imgH="253800" progId="Equation.DSMT4">
                  <p:embed/>
                </p:oleObj>
              </mc:Choice>
              <mc:Fallback>
                <p:oleObj name="Equation" r:id="rId4" imgW="3441600" imgH="253800" progId="Equation.DSMT4">
                  <p:embed/>
                  <p:pic>
                    <p:nvPicPr>
                      <p:cNvPr id="0" name="Object 11"/>
                      <p:cNvPicPr>
                        <a:picLocks noChangeAspect="1" noChangeArrowheads="1"/>
                      </p:cNvPicPr>
                      <p:nvPr/>
                    </p:nvPicPr>
                    <p:blipFill>
                      <a:blip r:embed="rId5"/>
                      <a:srcRect/>
                      <a:stretch>
                        <a:fillRect/>
                      </a:stretch>
                    </p:blipFill>
                    <p:spPr bwMode="auto">
                      <a:xfrm>
                        <a:off x="270910" y="2982498"/>
                        <a:ext cx="4792663" cy="34925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D6A9E912-31AA-4442-9334-3C48BC9C8E3D}"/>
              </a:ext>
            </a:extLst>
          </p:cNvPr>
          <p:cNvSpPr txBox="1"/>
          <p:nvPr/>
        </p:nvSpPr>
        <p:spPr>
          <a:xfrm>
            <a:off x="175587" y="3526253"/>
            <a:ext cx="8912847" cy="830997"/>
          </a:xfrm>
          <a:prstGeom prst="rect">
            <a:avLst/>
          </a:prstGeom>
          <a:noFill/>
        </p:spPr>
        <p:txBody>
          <a:bodyPr wrap="square" rtlCol="0">
            <a:spAutoFit/>
          </a:bodyPr>
          <a:lstStyle/>
          <a:p>
            <a:r>
              <a:rPr lang="en-US" sz="1600"/>
              <a:t>The former has a nice path-integral representation, and the latter has that as well (well the Time-ordered version at least), in addition to a nice diagrammatic expansion.  The poles of these functions, in Fourier space will also give the system excitations.  </a:t>
            </a:r>
          </a:p>
        </p:txBody>
      </p:sp>
    </p:spTree>
    <p:extLst>
      <p:ext uri="{BB962C8B-B14F-4D97-AF65-F5344CB8AC3E}">
        <p14:creationId xmlns:p14="http://schemas.microsoft.com/office/powerpoint/2010/main" val="819622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731022" y="98781"/>
            <a:ext cx="5238096" cy="584775"/>
          </a:xfrm>
          <a:prstGeom prst="rect">
            <a:avLst/>
          </a:prstGeom>
          <a:noFill/>
        </p:spPr>
        <p:txBody>
          <a:bodyPr wrap="square" rtlCol="0">
            <a:spAutoFit/>
          </a:bodyPr>
          <a:lstStyle/>
          <a:p>
            <a:r>
              <a:rPr lang="en-US" sz="3200" b="1" u="sng"/>
              <a:t>Consequences of Postulates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60BF1655-2A02-47B0-8FB7-3D1A5D82BBDD}"/>
              </a:ext>
            </a:extLst>
          </p:cNvPr>
          <p:cNvSpPr txBox="1"/>
          <p:nvPr/>
        </p:nvSpPr>
        <p:spPr>
          <a:xfrm>
            <a:off x="340395" y="985762"/>
            <a:ext cx="4958499" cy="369332"/>
          </a:xfrm>
          <a:prstGeom prst="rect">
            <a:avLst/>
          </a:prstGeom>
          <a:noFill/>
        </p:spPr>
        <p:txBody>
          <a:bodyPr wrap="square" rtlCol="0">
            <a:spAutoFit/>
          </a:bodyPr>
          <a:lstStyle/>
          <a:p>
            <a:r>
              <a:rPr lang="en-US"/>
              <a:t>Follows that average of an operator A is:</a:t>
            </a:r>
          </a:p>
        </p:txBody>
      </p:sp>
      <p:graphicFrame>
        <p:nvGraphicFramePr>
          <p:cNvPr id="20" name="Object 19">
            <a:extLst>
              <a:ext uri="{FF2B5EF4-FFF2-40B4-BE49-F238E27FC236}">
                <a16:creationId xmlns:a16="http://schemas.microsoft.com/office/drawing/2014/main" id="{42670A4D-FD1D-4B6C-99C1-BEBC357A84FC}"/>
              </a:ext>
            </a:extLst>
          </p:cNvPr>
          <p:cNvGraphicFramePr>
            <a:graphicFrameLocks noChangeAspect="1"/>
          </p:cNvGraphicFramePr>
          <p:nvPr>
            <p:extLst>
              <p:ext uri="{D42A27DB-BD31-4B8C-83A1-F6EECF244321}">
                <p14:modId xmlns:p14="http://schemas.microsoft.com/office/powerpoint/2010/main" val="824618703"/>
              </p:ext>
            </p:extLst>
          </p:nvPr>
        </p:nvGraphicFramePr>
        <p:xfrm>
          <a:off x="6146862" y="1467077"/>
          <a:ext cx="4016475" cy="369331"/>
        </p:xfrm>
        <a:graphic>
          <a:graphicData uri="http://schemas.openxmlformats.org/presentationml/2006/ole">
            <mc:AlternateContent xmlns:mc="http://schemas.openxmlformats.org/markup-compatibility/2006">
              <mc:Choice xmlns:v="urn:schemas-microsoft-com:vml" Requires="v">
                <p:oleObj name="Equation" r:id="rId2" imgW="3314700" imgH="304800" progId="Equation.DSMT4">
                  <p:embed/>
                </p:oleObj>
              </mc:Choice>
              <mc:Fallback>
                <p:oleObj name="Equation" r:id="rId2" imgW="3314700" imgH="304800" progId="Equation.DSMT4">
                  <p:embed/>
                  <p:pic>
                    <p:nvPicPr>
                      <p:cNvPr id="20" name="Object 19">
                        <a:extLst>
                          <a:ext uri="{FF2B5EF4-FFF2-40B4-BE49-F238E27FC236}">
                            <a16:creationId xmlns:a16="http://schemas.microsoft.com/office/drawing/2014/main" id="{42670A4D-FD1D-4B6C-99C1-BEBC357A84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6862" y="1467077"/>
                        <a:ext cx="4016475" cy="369331"/>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FC69FF23-C779-4A01-9221-48C185D6E93B}"/>
              </a:ext>
            </a:extLst>
          </p:cNvPr>
          <p:cNvGraphicFramePr>
            <a:graphicFrameLocks noChangeAspect="1"/>
          </p:cNvGraphicFramePr>
          <p:nvPr>
            <p:extLst>
              <p:ext uri="{D42A27DB-BD31-4B8C-83A1-F6EECF244321}">
                <p14:modId xmlns:p14="http://schemas.microsoft.com/office/powerpoint/2010/main" val="2651795030"/>
              </p:ext>
            </p:extLst>
          </p:nvPr>
        </p:nvGraphicFramePr>
        <p:xfrm>
          <a:off x="6063648" y="2416888"/>
          <a:ext cx="5426164" cy="535621"/>
        </p:xfrm>
        <a:graphic>
          <a:graphicData uri="http://schemas.openxmlformats.org/presentationml/2006/ole">
            <mc:AlternateContent xmlns:mc="http://schemas.openxmlformats.org/markup-compatibility/2006">
              <mc:Choice xmlns:v="urn:schemas-microsoft-com:vml" Requires="v">
                <p:oleObj name="Equation" r:id="rId4" imgW="3949560" imgH="393480" progId="Equation.DSMT4">
                  <p:embed/>
                </p:oleObj>
              </mc:Choice>
              <mc:Fallback>
                <p:oleObj name="Equation" r:id="rId4" imgW="3949560" imgH="393480" progId="Equation.DSMT4">
                  <p:embed/>
                  <p:pic>
                    <p:nvPicPr>
                      <p:cNvPr id="22" name="Object 21">
                        <a:extLst>
                          <a:ext uri="{FF2B5EF4-FFF2-40B4-BE49-F238E27FC236}">
                            <a16:creationId xmlns:a16="http://schemas.microsoft.com/office/drawing/2014/main" id="{FC69FF23-C779-4A01-9221-48C185D6E93B}"/>
                          </a:ext>
                        </a:extLst>
                      </p:cNvPr>
                      <p:cNvPicPr>
                        <a:picLocks noChangeAspect="1" noChangeArrowheads="1"/>
                      </p:cNvPicPr>
                      <p:nvPr/>
                    </p:nvPicPr>
                    <p:blipFill>
                      <a:blip r:embed="rId5"/>
                      <a:srcRect/>
                      <a:stretch>
                        <a:fillRect/>
                      </a:stretch>
                    </p:blipFill>
                    <p:spPr bwMode="auto">
                      <a:xfrm>
                        <a:off x="6063648" y="2416888"/>
                        <a:ext cx="5426164" cy="535621"/>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B4041DAF-9227-431D-A474-BF6249B9B62B}"/>
              </a:ext>
            </a:extLst>
          </p:cNvPr>
          <p:cNvSpPr txBox="1"/>
          <p:nvPr/>
        </p:nvSpPr>
        <p:spPr>
          <a:xfrm>
            <a:off x="6001664" y="985762"/>
            <a:ext cx="4958499" cy="369332"/>
          </a:xfrm>
          <a:prstGeom prst="rect">
            <a:avLst/>
          </a:prstGeom>
          <a:noFill/>
        </p:spPr>
        <p:txBody>
          <a:bodyPr wrap="square" rtlCol="0">
            <a:spAutoFit/>
          </a:bodyPr>
          <a:lstStyle/>
          <a:p>
            <a:r>
              <a:rPr lang="en-US"/>
              <a:t>Likewise follows that the std of observable is:</a:t>
            </a:r>
          </a:p>
        </p:txBody>
      </p:sp>
      <p:sp>
        <p:nvSpPr>
          <p:cNvPr id="34" name="TextBox 33">
            <a:extLst>
              <a:ext uri="{FF2B5EF4-FFF2-40B4-BE49-F238E27FC236}">
                <a16:creationId xmlns:a16="http://schemas.microsoft.com/office/drawing/2014/main" id="{5401F812-B357-4EF4-A2F8-B5C3C4187E5E}"/>
              </a:ext>
            </a:extLst>
          </p:cNvPr>
          <p:cNvSpPr txBox="1"/>
          <p:nvPr/>
        </p:nvSpPr>
        <p:spPr>
          <a:xfrm>
            <a:off x="6001663" y="1959505"/>
            <a:ext cx="3854811" cy="369332"/>
          </a:xfrm>
          <a:prstGeom prst="rect">
            <a:avLst/>
          </a:prstGeom>
          <a:noFill/>
        </p:spPr>
        <p:txBody>
          <a:bodyPr wrap="square" rtlCol="0">
            <a:spAutoFit/>
          </a:bodyPr>
          <a:lstStyle/>
          <a:p>
            <a:r>
              <a:rPr lang="en-US"/>
              <a:t>And can show for a given state,</a:t>
            </a:r>
          </a:p>
        </p:txBody>
      </p:sp>
      <p:graphicFrame>
        <p:nvGraphicFramePr>
          <p:cNvPr id="26" name="Object 25">
            <a:extLst>
              <a:ext uri="{FF2B5EF4-FFF2-40B4-BE49-F238E27FC236}">
                <a16:creationId xmlns:a16="http://schemas.microsoft.com/office/drawing/2014/main" id="{1EBD49B2-C3CD-4A4A-9AB4-4669970E4BAF}"/>
              </a:ext>
            </a:extLst>
          </p:cNvPr>
          <p:cNvGraphicFramePr>
            <a:graphicFrameLocks noChangeAspect="1"/>
          </p:cNvGraphicFramePr>
          <p:nvPr>
            <p:extLst>
              <p:ext uri="{D42A27DB-BD31-4B8C-83A1-F6EECF244321}">
                <p14:modId xmlns:p14="http://schemas.microsoft.com/office/powerpoint/2010/main" val="2202301875"/>
              </p:ext>
            </p:extLst>
          </p:nvPr>
        </p:nvGraphicFramePr>
        <p:xfrm>
          <a:off x="6105436" y="3428999"/>
          <a:ext cx="5426164" cy="531553"/>
        </p:xfrm>
        <a:graphic>
          <a:graphicData uri="http://schemas.openxmlformats.org/presentationml/2006/ole">
            <mc:AlternateContent xmlns:mc="http://schemas.openxmlformats.org/markup-compatibility/2006">
              <mc:Choice xmlns:v="urn:schemas-microsoft-com:vml" Requires="v">
                <p:oleObj name="Equation" r:id="rId6" imgW="3975100" imgH="393700" progId="Equation.DSMT4">
                  <p:embed/>
                </p:oleObj>
              </mc:Choice>
              <mc:Fallback>
                <p:oleObj name="Equation" r:id="rId6" imgW="3975100" imgH="393700" progId="Equation.DSMT4">
                  <p:embed/>
                  <p:pic>
                    <p:nvPicPr>
                      <p:cNvPr id="26" name="Object 25">
                        <a:extLst>
                          <a:ext uri="{FF2B5EF4-FFF2-40B4-BE49-F238E27FC236}">
                            <a16:creationId xmlns:a16="http://schemas.microsoft.com/office/drawing/2014/main" id="{1EBD49B2-C3CD-4A4A-9AB4-4669970E4BA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05436" y="3428999"/>
                        <a:ext cx="5426164" cy="531553"/>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EA744A0D-6B8B-4F9B-80D9-BA0B3FFBEA01}"/>
              </a:ext>
            </a:extLst>
          </p:cNvPr>
          <p:cNvSpPr txBox="1"/>
          <p:nvPr/>
        </p:nvSpPr>
        <p:spPr>
          <a:xfrm>
            <a:off x="6040732" y="2999119"/>
            <a:ext cx="4728028" cy="369332"/>
          </a:xfrm>
          <a:prstGeom prst="rect">
            <a:avLst/>
          </a:prstGeom>
          <a:noFill/>
        </p:spPr>
        <p:txBody>
          <a:bodyPr wrap="square" rtlCol="0">
            <a:spAutoFit/>
          </a:bodyPr>
          <a:lstStyle/>
          <a:p>
            <a:r>
              <a:rPr lang="en-US"/>
              <a:t>And the familiar one follows:</a:t>
            </a:r>
          </a:p>
        </p:txBody>
      </p:sp>
      <p:graphicFrame>
        <p:nvGraphicFramePr>
          <p:cNvPr id="21" name="Object 20">
            <a:extLst>
              <a:ext uri="{FF2B5EF4-FFF2-40B4-BE49-F238E27FC236}">
                <a16:creationId xmlns:a16="http://schemas.microsoft.com/office/drawing/2014/main" id="{EA30D875-8B1C-4B5D-84DD-BEFD25A3FD5D}"/>
              </a:ext>
            </a:extLst>
          </p:cNvPr>
          <p:cNvGraphicFramePr>
            <a:graphicFrameLocks noChangeAspect="1"/>
          </p:cNvGraphicFramePr>
          <p:nvPr>
            <p:extLst>
              <p:ext uri="{D42A27DB-BD31-4B8C-83A1-F6EECF244321}">
                <p14:modId xmlns:p14="http://schemas.microsoft.com/office/powerpoint/2010/main" val="3702322687"/>
              </p:ext>
            </p:extLst>
          </p:nvPr>
        </p:nvGraphicFramePr>
        <p:xfrm>
          <a:off x="460375" y="1550988"/>
          <a:ext cx="2112963" cy="2790825"/>
        </p:xfrm>
        <a:graphic>
          <a:graphicData uri="http://schemas.openxmlformats.org/presentationml/2006/ole">
            <mc:AlternateContent xmlns:mc="http://schemas.openxmlformats.org/markup-compatibility/2006">
              <mc:Choice xmlns:v="urn:schemas-microsoft-com:vml" Requires="v">
                <p:oleObj name="Equation" r:id="rId8" imgW="1612800" imgH="2133360" progId="Equation.DSMT4">
                  <p:embed/>
                </p:oleObj>
              </mc:Choice>
              <mc:Fallback>
                <p:oleObj name="Equation" r:id="rId8" imgW="1612800" imgH="2133360" progId="Equation.DSMT4">
                  <p:embed/>
                  <p:pic>
                    <p:nvPicPr>
                      <p:cNvPr id="21" name="Object 20">
                        <a:extLst>
                          <a:ext uri="{FF2B5EF4-FFF2-40B4-BE49-F238E27FC236}">
                            <a16:creationId xmlns:a16="http://schemas.microsoft.com/office/drawing/2014/main" id="{EA30D875-8B1C-4B5D-84DD-BEFD25A3FD5D}"/>
                          </a:ext>
                        </a:extLst>
                      </p:cNvPr>
                      <p:cNvPicPr>
                        <a:picLocks noChangeAspect="1" noChangeArrowheads="1"/>
                      </p:cNvPicPr>
                      <p:nvPr/>
                    </p:nvPicPr>
                    <p:blipFill>
                      <a:blip r:embed="rId9"/>
                      <a:srcRect/>
                      <a:stretch>
                        <a:fillRect/>
                      </a:stretch>
                    </p:blipFill>
                    <p:spPr bwMode="auto">
                      <a:xfrm>
                        <a:off x="460375" y="1550988"/>
                        <a:ext cx="2112963" cy="2790825"/>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7DA91E3A-6669-4DFB-8D57-EBF62457E384}"/>
              </a:ext>
            </a:extLst>
          </p:cNvPr>
          <p:cNvSpPr/>
          <p:nvPr/>
        </p:nvSpPr>
        <p:spPr>
          <a:xfrm>
            <a:off x="359080" y="5210518"/>
            <a:ext cx="5709977" cy="1323439"/>
          </a:xfrm>
          <a:prstGeom prst="rect">
            <a:avLst/>
          </a:prstGeom>
        </p:spPr>
        <p:txBody>
          <a:bodyPr wrap="square">
            <a:spAutoFit/>
          </a:bodyPr>
          <a:lstStyle/>
          <a:p>
            <a:r>
              <a:rPr lang="en-US" sz="1600"/>
              <a:t>Might note that the general time-development formula on the right suggests periodic behavior, if the eigenvalue spectrum is discrete. One could say that motion will repeat on time scale T ~ 2</a:t>
            </a:r>
            <a:r>
              <a:rPr lang="el-GR" sz="1600"/>
              <a:t>π</a:t>
            </a:r>
            <a:r>
              <a:rPr lang="en-US" sz="1600"/>
              <a:t>/</a:t>
            </a:r>
            <a:r>
              <a:rPr lang="el-GR" sz="1600"/>
              <a:t>Δ</a:t>
            </a:r>
            <a:r>
              <a:rPr lang="en-US" sz="1600"/>
              <a:t>E</a:t>
            </a:r>
            <a:r>
              <a:rPr lang="en-US" sz="1600" baseline="-25000"/>
              <a:t>gcf</a:t>
            </a:r>
            <a:r>
              <a:rPr lang="en-US" sz="1600"/>
              <a:t>, where </a:t>
            </a:r>
            <a:r>
              <a:rPr lang="el-GR" sz="1600"/>
              <a:t>Δ</a:t>
            </a:r>
            <a:r>
              <a:rPr lang="en-US" sz="1600"/>
              <a:t>E</a:t>
            </a:r>
            <a:r>
              <a:rPr lang="en-US" sz="1600" baseline="-25000"/>
              <a:t>gcf</a:t>
            </a:r>
            <a:r>
              <a:rPr lang="en-US" sz="1600"/>
              <a:t> is the greatest common factor of the energy level spectrum.</a:t>
            </a:r>
          </a:p>
        </p:txBody>
      </p:sp>
      <p:graphicFrame>
        <p:nvGraphicFramePr>
          <p:cNvPr id="4" name="Object 3">
            <a:extLst>
              <a:ext uri="{FF2B5EF4-FFF2-40B4-BE49-F238E27FC236}">
                <a16:creationId xmlns:a16="http://schemas.microsoft.com/office/drawing/2014/main" id="{D209F74C-05D7-44BC-A2FA-42507AA582D9}"/>
              </a:ext>
            </a:extLst>
          </p:cNvPr>
          <p:cNvGraphicFramePr>
            <a:graphicFrameLocks noChangeAspect="1"/>
          </p:cNvGraphicFramePr>
          <p:nvPr>
            <p:extLst>
              <p:ext uri="{D42A27DB-BD31-4B8C-83A1-F6EECF244321}">
                <p14:modId xmlns:p14="http://schemas.microsoft.com/office/powerpoint/2010/main" val="4281562438"/>
              </p:ext>
            </p:extLst>
          </p:nvPr>
        </p:nvGraphicFramePr>
        <p:xfrm>
          <a:off x="6252849" y="5261073"/>
          <a:ext cx="4776663" cy="475562"/>
        </p:xfrm>
        <a:graphic>
          <a:graphicData uri="http://schemas.openxmlformats.org/presentationml/2006/ole">
            <mc:AlternateContent xmlns:mc="http://schemas.openxmlformats.org/markup-compatibility/2006">
              <mc:Choice xmlns:v="urn:schemas-microsoft-com:vml" Requires="v">
                <p:oleObj name="Equation" r:id="rId10" imgW="3606800" imgH="355600" progId="Equation.DSMT4">
                  <p:embed/>
                </p:oleObj>
              </mc:Choice>
              <mc:Fallback>
                <p:oleObj name="Equation" r:id="rId10" imgW="3606800" imgH="355600" progId="Equation.DSMT4">
                  <p:embed/>
                  <p:pic>
                    <p:nvPicPr>
                      <p:cNvPr id="0" name="Object 2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52849" y="5261073"/>
                        <a:ext cx="4776663" cy="475562"/>
                      </a:xfrm>
                      <a:prstGeom prst="rect">
                        <a:avLst/>
                      </a:prstGeom>
                      <a:noFill/>
                    </p:spPr>
                  </p:pic>
                </p:oleObj>
              </mc:Fallback>
            </mc:AlternateContent>
          </a:graphicData>
        </a:graphic>
      </p:graphicFrame>
    </p:spTree>
    <p:extLst>
      <p:ext uri="{BB962C8B-B14F-4D97-AF65-F5344CB8AC3E}">
        <p14:creationId xmlns:p14="http://schemas.microsoft.com/office/powerpoint/2010/main" val="3076891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Consequences of Postulates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6715FC29-6349-4B42-A0C3-57586A91AFFB}"/>
              </a:ext>
            </a:extLst>
          </p:cNvPr>
          <p:cNvGraphicFramePr>
            <a:graphicFrameLocks noChangeAspect="1"/>
          </p:cNvGraphicFramePr>
          <p:nvPr>
            <p:extLst>
              <p:ext uri="{D42A27DB-BD31-4B8C-83A1-F6EECF244321}">
                <p14:modId xmlns:p14="http://schemas.microsoft.com/office/powerpoint/2010/main" val="105245622"/>
              </p:ext>
            </p:extLst>
          </p:nvPr>
        </p:nvGraphicFramePr>
        <p:xfrm>
          <a:off x="504605" y="2344487"/>
          <a:ext cx="5229093" cy="1330259"/>
        </p:xfrm>
        <a:graphic>
          <a:graphicData uri="http://schemas.openxmlformats.org/presentationml/2006/ole">
            <mc:AlternateContent xmlns:mc="http://schemas.openxmlformats.org/markup-compatibility/2006">
              <mc:Choice xmlns:v="urn:schemas-microsoft-com:vml" Requires="v">
                <p:oleObj name="Equation" r:id="rId2" imgW="4190760" imgH="1066680" progId="Equation.DSMT4">
                  <p:embed/>
                </p:oleObj>
              </mc:Choice>
              <mc:Fallback>
                <p:oleObj name="Equation" r:id="rId2" imgW="4190760" imgH="1066680" progId="Equation.DSMT4">
                  <p:embed/>
                  <p:pic>
                    <p:nvPicPr>
                      <p:cNvPr id="0" name="Object 9"/>
                      <p:cNvPicPr>
                        <a:picLocks noChangeAspect="1" noChangeArrowheads="1"/>
                      </p:cNvPicPr>
                      <p:nvPr/>
                    </p:nvPicPr>
                    <p:blipFill>
                      <a:blip r:embed="rId3"/>
                      <a:srcRect/>
                      <a:stretch>
                        <a:fillRect/>
                      </a:stretch>
                    </p:blipFill>
                    <p:spPr bwMode="auto">
                      <a:xfrm>
                        <a:off x="504605" y="2344487"/>
                        <a:ext cx="5229093" cy="1330259"/>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91051B32-F950-482F-ADF0-BAD855C74899}"/>
              </a:ext>
            </a:extLst>
          </p:cNvPr>
          <p:cNvSpPr txBox="1"/>
          <p:nvPr/>
        </p:nvSpPr>
        <p:spPr>
          <a:xfrm>
            <a:off x="414778" y="1297454"/>
            <a:ext cx="5408749" cy="830997"/>
          </a:xfrm>
          <a:prstGeom prst="rect">
            <a:avLst/>
          </a:prstGeom>
          <a:noFill/>
        </p:spPr>
        <p:txBody>
          <a:bodyPr wrap="square" rtlCol="0">
            <a:spAutoFit/>
          </a:bodyPr>
          <a:lstStyle/>
          <a:p>
            <a:r>
              <a:rPr lang="en-US" sz="1600"/>
              <a:t>We can work out an expression for the time-development of an observable.  We can evaluate the derivatives with Schrodinger equation, and its conjugate:</a:t>
            </a:r>
          </a:p>
        </p:txBody>
      </p:sp>
      <p:sp>
        <p:nvSpPr>
          <p:cNvPr id="7" name="TextBox 6">
            <a:extLst>
              <a:ext uri="{FF2B5EF4-FFF2-40B4-BE49-F238E27FC236}">
                <a16:creationId xmlns:a16="http://schemas.microsoft.com/office/drawing/2014/main" id="{972BAFED-29FE-45C4-9D36-F53347D7A839}"/>
              </a:ext>
            </a:extLst>
          </p:cNvPr>
          <p:cNvSpPr txBox="1"/>
          <p:nvPr/>
        </p:nvSpPr>
        <p:spPr>
          <a:xfrm>
            <a:off x="474615" y="4628359"/>
            <a:ext cx="4672651" cy="338554"/>
          </a:xfrm>
          <a:prstGeom prst="rect">
            <a:avLst/>
          </a:prstGeom>
          <a:noFill/>
        </p:spPr>
        <p:txBody>
          <a:bodyPr wrap="square" rtlCol="0">
            <a:spAutoFit/>
          </a:bodyPr>
          <a:lstStyle/>
          <a:p>
            <a:r>
              <a:rPr lang="en-US" sz="1600"/>
              <a:t>It follows that expectations follow classical laws: </a:t>
            </a:r>
          </a:p>
        </p:txBody>
      </p:sp>
      <p:graphicFrame>
        <p:nvGraphicFramePr>
          <p:cNvPr id="9" name="Object 8">
            <a:extLst>
              <a:ext uri="{FF2B5EF4-FFF2-40B4-BE49-F238E27FC236}">
                <a16:creationId xmlns:a16="http://schemas.microsoft.com/office/drawing/2014/main" id="{07635F94-AF8B-4309-8A87-C3424B8AD15C}"/>
              </a:ext>
            </a:extLst>
          </p:cNvPr>
          <p:cNvGraphicFramePr>
            <a:graphicFrameLocks noChangeAspect="1"/>
          </p:cNvGraphicFramePr>
          <p:nvPr>
            <p:extLst>
              <p:ext uri="{D42A27DB-BD31-4B8C-83A1-F6EECF244321}">
                <p14:modId xmlns:p14="http://schemas.microsoft.com/office/powerpoint/2010/main" val="3285491620"/>
              </p:ext>
            </p:extLst>
          </p:nvPr>
        </p:nvGraphicFramePr>
        <p:xfrm>
          <a:off x="528916" y="5049620"/>
          <a:ext cx="1411643" cy="599371"/>
        </p:xfrm>
        <a:graphic>
          <a:graphicData uri="http://schemas.openxmlformats.org/presentationml/2006/ole">
            <mc:AlternateContent xmlns:mc="http://schemas.openxmlformats.org/markup-compatibility/2006">
              <mc:Choice xmlns:v="urn:schemas-microsoft-com:vml" Requires="v">
                <p:oleObj name="Equation" r:id="rId4" imgW="1054080" imgH="444240" progId="Equation.DSMT4">
                  <p:embed/>
                </p:oleObj>
              </mc:Choice>
              <mc:Fallback>
                <p:oleObj name="Equation" r:id="rId4" imgW="1054080" imgH="444240" progId="Equation.DSMT4">
                  <p:embed/>
                  <p:pic>
                    <p:nvPicPr>
                      <p:cNvPr id="0" name="Object 14"/>
                      <p:cNvPicPr>
                        <a:picLocks noChangeAspect="1" noChangeArrowheads="1"/>
                      </p:cNvPicPr>
                      <p:nvPr/>
                    </p:nvPicPr>
                    <p:blipFill>
                      <a:blip r:embed="rId5"/>
                      <a:srcRect/>
                      <a:stretch>
                        <a:fillRect/>
                      </a:stretch>
                    </p:blipFill>
                    <p:spPr bwMode="auto">
                      <a:xfrm>
                        <a:off x="528916" y="5049620"/>
                        <a:ext cx="1411643" cy="599371"/>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10A7FCDE-F75B-4D41-B8DA-0DFCAD0A0FE3}"/>
              </a:ext>
            </a:extLst>
          </p:cNvPr>
          <p:cNvSpPr txBox="1"/>
          <p:nvPr/>
        </p:nvSpPr>
        <p:spPr>
          <a:xfrm>
            <a:off x="6264775" y="1013060"/>
            <a:ext cx="5708893" cy="1600438"/>
          </a:xfrm>
          <a:prstGeom prst="rect">
            <a:avLst/>
          </a:prstGeom>
          <a:noFill/>
        </p:spPr>
        <p:txBody>
          <a:bodyPr wrap="square" rtlCol="0">
            <a:spAutoFit/>
          </a:bodyPr>
          <a:lstStyle/>
          <a:p>
            <a:r>
              <a:rPr lang="en-US" sz="1400">
                <a:solidFill>
                  <a:srgbClr val="0000FF"/>
                </a:solidFill>
              </a:rPr>
              <a:t>Follows that if [A,H] = 0, or |</a:t>
            </a:r>
            <a:r>
              <a:rPr lang="el-GR" sz="1400">
                <a:solidFill>
                  <a:srgbClr val="0000FF"/>
                </a:solidFill>
              </a:rPr>
              <a:t>ψ</a:t>
            </a:r>
            <a:r>
              <a:rPr lang="en-US" sz="1400">
                <a:solidFill>
                  <a:srgbClr val="0000FF"/>
                </a:solidFill>
              </a:rPr>
              <a:t>&gt; is eigenstate of A or H, then &lt;A&gt; is constant.  </a:t>
            </a:r>
            <a:r>
              <a:rPr lang="en-US" sz="1400"/>
              <a:t>But if neither then &lt;A&gt; will change.  The rate of change is governed by the spread of |</a:t>
            </a:r>
            <a:r>
              <a:rPr lang="el-GR" sz="1400"/>
              <a:t>ψ</a:t>
            </a:r>
            <a:r>
              <a:rPr lang="en-US" sz="1400"/>
              <a:t>&gt; about its energy states.  Consider, assuming A doesn’t explicitly depend on time, then we can deduce a relationship between this spread and the amount of time it takes for the &lt;A&gt; to pass through one std of itself.  Whether this is due to decoherence or translation or whatever is unspecified.</a:t>
            </a:r>
            <a:endParaRPr lang="en-US" sz="1600"/>
          </a:p>
        </p:txBody>
      </p:sp>
      <p:graphicFrame>
        <p:nvGraphicFramePr>
          <p:cNvPr id="20" name="Object 19">
            <a:extLst>
              <a:ext uri="{FF2B5EF4-FFF2-40B4-BE49-F238E27FC236}">
                <a16:creationId xmlns:a16="http://schemas.microsoft.com/office/drawing/2014/main" id="{ADA7CD4D-FBD7-405D-A4D1-9F73EC065793}"/>
              </a:ext>
            </a:extLst>
          </p:cNvPr>
          <p:cNvGraphicFramePr>
            <a:graphicFrameLocks noChangeAspect="1"/>
          </p:cNvGraphicFramePr>
          <p:nvPr>
            <p:extLst>
              <p:ext uri="{D42A27DB-BD31-4B8C-83A1-F6EECF244321}">
                <p14:modId xmlns:p14="http://schemas.microsoft.com/office/powerpoint/2010/main" val="4233971011"/>
              </p:ext>
            </p:extLst>
          </p:nvPr>
        </p:nvGraphicFramePr>
        <p:xfrm>
          <a:off x="528917" y="3890782"/>
          <a:ext cx="4071938" cy="542925"/>
        </p:xfrm>
        <a:graphic>
          <a:graphicData uri="http://schemas.openxmlformats.org/presentationml/2006/ole">
            <mc:AlternateContent xmlns:mc="http://schemas.openxmlformats.org/markup-compatibility/2006">
              <mc:Choice xmlns:v="urn:schemas-microsoft-com:vml" Requires="v">
                <p:oleObj name="Equation" r:id="rId6" imgW="3047760" imgH="406080" progId="Equation.DSMT4">
                  <p:embed/>
                </p:oleObj>
              </mc:Choice>
              <mc:Fallback>
                <p:oleObj name="Equation" r:id="rId6" imgW="3047760" imgH="406080" progId="Equation.DSMT4">
                  <p:embed/>
                  <p:pic>
                    <p:nvPicPr>
                      <p:cNvPr id="4" name="Object 3">
                        <a:extLst>
                          <a:ext uri="{FF2B5EF4-FFF2-40B4-BE49-F238E27FC236}">
                            <a16:creationId xmlns:a16="http://schemas.microsoft.com/office/drawing/2014/main" id="{6715FC29-6349-4B42-A0C3-57586A91AFFB}"/>
                          </a:ext>
                        </a:extLst>
                      </p:cNvPr>
                      <p:cNvPicPr>
                        <a:picLocks noChangeAspect="1" noChangeArrowheads="1"/>
                      </p:cNvPicPr>
                      <p:nvPr/>
                    </p:nvPicPr>
                    <p:blipFill>
                      <a:blip r:embed="rId7"/>
                      <a:srcRect/>
                      <a:stretch>
                        <a:fillRect/>
                      </a:stretch>
                    </p:blipFill>
                    <p:spPr bwMode="auto">
                      <a:xfrm>
                        <a:off x="528917" y="3890782"/>
                        <a:ext cx="4071938" cy="542925"/>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D6060317-2055-439D-B4AE-7E2C422F448B}"/>
              </a:ext>
            </a:extLst>
          </p:cNvPr>
          <p:cNvGraphicFramePr>
            <a:graphicFrameLocks noChangeAspect="1"/>
          </p:cNvGraphicFramePr>
          <p:nvPr>
            <p:extLst>
              <p:ext uri="{D42A27DB-BD31-4B8C-83A1-F6EECF244321}">
                <p14:modId xmlns:p14="http://schemas.microsoft.com/office/powerpoint/2010/main" val="2003136027"/>
              </p:ext>
            </p:extLst>
          </p:nvPr>
        </p:nvGraphicFramePr>
        <p:xfrm>
          <a:off x="6355605" y="2694250"/>
          <a:ext cx="5376862" cy="763587"/>
        </p:xfrm>
        <a:graphic>
          <a:graphicData uri="http://schemas.openxmlformats.org/presentationml/2006/ole">
            <mc:AlternateContent xmlns:mc="http://schemas.openxmlformats.org/markup-compatibility/2006">
              <mc:Choice xmlns:v="urn:schemas-microsoft-com:vml" Requires="v">
                <p:oleObj name="Equation" r:id="rId8" imgW="4063680" imgH="583920" progId="Equation.DSMT4">
                  <p:embed/>
                </p:oleObj>
              </mc:Choice>
              <mc:Fallback>
                <p:oleObj name="Equation" r:id="rId8" imgW="4063680" imgH="583920" progId="Equation.DSMT4">
                  <p:embed/>
                  <p:pic>
                    <p:nvPicPr>
                      <p:cNvPr id="22" name="Object 21">
                        <a:extLst>
                          <a:ext uri="{FF2B5EF4-FFF2-40B4-BE49-F238E27FC236}">
                            <a16:creationId xmlns:a16="http://schemas.microsoft.com/office/drawing/2014/main" id="{FC69FF23-C779-4A01-9221-48C185D6E93B}"/>
                          </a:ext>
                        </a:extLst>
                      </p:cNvPr>
                      <p:cNvPicPr>
                        <a:picLocks noChangeAspect="1" noChangeArrowheads="1"/>
                      </p:cNvPicPr>
                      <p:nvPr/>
                    </p:nvPicPr>
                    <p:blipFill>
                      <a:blip r:embed="rId9"/>
                      <a:srcRect/>
                      <a:stretch>
                        <a:fillRect/>
                      </a:stretch>
                    </p:blipFill>
                    <p:spPr bwMode="auto">
                      <a:xfrm>
                        <a:off x="6355605" y="2694250"/>
                        <a:ext cx="5376862" cy="763587"/>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DF190844-C554-47C7-94E3-0E31C51EB306}"/>
              </a:ext>
            </a:extLst>
          </p:cNvPr>
          <p:cNvPicPr>
            <a:picLocks noChangeAspect="1"/>
          </p:cNvPicPr>
          <p:nvPr/>
        </p:nvPicPr>
        <p:blipFill>
          <a:blip r:embed="rId10"/>
          <a:stretch>
            <a:fillRect/>
          </a:stretch>
        </p:blipFill>
        <p:spPr>
          <a:xfrm>
            <a:off x="6424988" y="5395902"/>
            <a:ext cx="5238096" cy="876739"/>
          </a:xfrm>
          <a:prstGeom prst="rect">
            <a:avLst/>
          </a:prstGeom>
        </p:spPr>
      </p:pic>
      <p:sp>
        <p:nvSpPr>
          <p:cNvPr id="11" name="TextBox 10">
            <a:extLst>
              <a:ext uri="{FF2B5EF4-FFF2-40B4-BE49-F238E27FC236}">
                <a16:creationId xmlns:a16="http://schemas.microsoft.com/office/drawing/2014/main" id="{87BAD22D-CA0A-40CB-88E5-7AA55AB21B8D}"/>
              </a:ext>
            </a:extLst>
          </p:cNvPr>
          <p:cNvSpPr txBox="1"/>
          <p:nvPr/>
        </p:nvSpPr>
        <p:spPr>
          <a:xfrm flipH="1">
            <a:off x="6335896" y="4244503"/>
            <a:ext cx="5708893" cy="954107"/>
          </a:xfrm>
          <a:prstGeom prst="rect">
            <a:avLst/>
          </a:prstGeom>
          <a:noFill/>
        </p:spPr>
        <p:txBody>
          <a:bodyPr wrap="square" rtlCol="0">
            <a:spAutoFit/>
          </a:bodyPr>
          <a:lstStyle/>
          <a:p>
            <a:r>
              <a:rPr lang="en-US" sz="1400"/>
              <a:t>A particle exerts force on another by creating and sending a virtual particle to the recipient, which destroys the virtual particle.  This process violates energy conservation over the time </a:t>
            </a:r>
            <a:r>
              <a:rPr lang="el-GR" sz="1400"/>
              <a:t>Δ</a:t>
            </a:r>
            <a:r>
              <a:rPr lang="en-US" sz="1400"/>
              <a:t>t it takes the virtual particle to make the transit.  Assuming its speed is c, furthest it could go is R = c(ħ/2mc</a:t>
            </a:r>
            <a:r>
              <a:rPr lang="en-US" sz="1400" baseline="30000"/>
              <a:t>2</a:t>
            </a:r>
            <a:r>
              <a:rPr lang="en-US" sz="1400"/>
              <a:t>).  </a:t>
            </a:r>
          </a:p>
        </p:txBody>
      </p:sp>
      <p:graphicFrame>
        <p:nvGraphicFramePr>
          <p:cNvPr id="8" name="Object 7">
            <a:extLst>
              <a:ext uri="{FF2B5EF4-FFF2-40B4-BE49-F238E27FC236}">
                <a16:creationId xmlns:a16="http://schemas.microsoft.com/office/drawing/2014/main" id="{560C9D9F-1E9E-D62B-DB4E-AAE6207BA133}"/>
              </a:ext>
            </a:extLst>
          </p:cNvPr>
          <p:cNvGraphicFramePr>
            <a:graphicFrameLocks noChangeAspect="1"/>
          </p:cNvGraphicFramePr>
          <p:nvPr>
            <p:extLst>
              <p:ext uri="{D42A27DB-BD31-4B8C-83A1-F6EECF244321}">
                <p14:modId xmlns:p14="http://schemas.microsoft.com/office/powerpoint/2010/main" val="3770442172"/>
              </p:ext>
            </p:extLst>
          </p:nvPr>
        </p:nvGraphicFramePr>
        <p:xfrm>
          <a:off x="6355605" y="3554587"/>
          <a:ext cx="4658646" cy="542925"/>
        </p:xfrm>
        <a:graphic>
          <a:graphicData uri="http://schemas.openxmlformats.org/presentationml/2006/ole">
            <mc:AlternateContent xmlns:mc="http://schemas.openxmlformats.org/markup-compatibility/2006">
              <mc:Choice xmlns:v="urn:schemas-microsoft-com:vml" Requires="v">
                <p:oleObj name="Equation" r:id="rId11" imgW="3377880" imgH="393480" progId="Equation.DSMT4">
                  <p:embed/>
                </p:oleObj>
              </mc:Choice>
              <mc:Fallback>
                <p:oleObj name="Equation" r:id="rId11" imgW="3377880" imgH="393480" progId="Equation.DSMT4">
                  <p:embed/>
                  <p:pic>
                    <p:nvPicPr>
                      <p:cNvPr id="0" name=""/>
                      <p:cNvPicPr/>
                      <p:nvPr/>
                    </p:nvPicPr>
                    <p:blipFill>
                      <a:blip r:embed="rId12"/>
                      <a:stretch>
                        <a:fillRect/>
                      </a:stretch>
                    </p:blipFill>
                    <p:spPr>
                      <a:xfrm>
                        <a:off x="6355605" y="3554587"/>
                        <a:ext cx="4658646" cy="5429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96775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64140" y="118253"/>
            <a:ext cx="4628564" cy="584775"/>
          </a:xfrm>
          <a:prstGeom prst="rect">
            <a:avLst/>
          </a:prstGeom>
          <a:noFill/>
        </p:spPr>
        <p:txBody>
          <a:bodyPr wrap="square" rtlCol="0">
            <a:spAutoFit/>
          </a:bodyPr>
          <a:lstStyle/>
          <a:p>
            <a:r>
              <a:rPr lang="en-US" sz="3200" b="1" u="sng"/>
              <a:t>Continuous Symmetries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7" name="TextBox 46">
            <a:extLst>
              <a:ext uri="{FF2B5EF4-FFF2-40B4-BE49-F238E27FC236}">
                <a16:creationId xmlns:a16="http://schemas.microsoft.com/office/drawing/2014/main" id="{094A2A2A-6284-4993-8755-B779E334034C}"/>
              </a:ext>
            </a:extLst>
          </p:cNvPr>
          <p:cNvSpPr txBox="1"/>
          <p:nvPr/>
        </p:nvSpPr>
        <p:spPr>
          <a:xfrm>
            <a:off x="320509" y="726573"/>
            <a:ext cx="10680571" cy="954107"/>
          </a:xfrm>
          <a:prstGeom prst="rect">
            <a:avLst/>
          </a:prstGeom>
          <a:noFill/>
        </p:spPr>
        <p:txBody>
          <a:bodyPr wrap="square" rtlCol="0">
            <a:spAutoFit/>
          </a:bodyPr>
          <a:lstStyle/>
          <a:p>
            <a:pPr>
              <a:tabLst>
                <a:tab pos="630238" algn="l"/>
              </a:tabLst>
            </a:pPr>
            <a:r>
              <a:rPr lang="en-US" sz="1400"/>
              <a:t>We made use of the correspondence between quantum mechanical commutators and classical Poisson brackets.  In CM we found that when a variable commuted with H, it was a conserved quantity, and so we found here (at least its expectation).  Earlier we had also determined that these conserved quantities were paired with certain symmetries of H, and we’d like to examine that correspondence here too.  To proceed, in a coordinate-free basis, we need to develop the notion of an operator which ‘translates’ or ‘rotates’ a state vector.</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1293904604"/>
              </p:ext>
            </p:extLst>
          </p:nvPr>
        </p:nvGraphicFramePr>
        <p:xfrm>
          <a:off x="434975" y="2414588"/>
          <a:ext cx="1449388" cy="374650"/>
        </p:xfrm>
        <a:graphic>
          <a:graphicData uri="http://schemas.openxmlformats.org/presentationml/2006/ole">
            <mc:AlternateContent xmlns:mc="http://schemas.openxmlformats.org/markup-compatibility/2006">
              <mc:Choice xmlns:v="urn:schemas-microsoft-com:vml" Requires="v">
                <p:oleObj name="Equation" r:id="rId2" imgW="927000" imgH="241200" progId="Equation.DSMT4">
                  <p:embed/>
                </p:oleObj>
              </mc:Choice>
              <mc:Fallback>
                <p:oleObj name="Equation" r:id="rId2" imgW="927000" imgH="241200" progId="Equation.DSMT4">
                  <p:embed/>
                  <p:pic>
                    <p:nvPicPr>
                      <p:cNvPr id="0" name="Object 1"/>
                      <p:cNvPicPr>
                        <a:picLocks noChangeAspect="1" noChangeArrowheads="1"/>
                      </p:cNvPicPr>
                      <p:nvPr/>
                    </p:nvPicPr>
                    <p:blipFill>
                      <a:blip r:embed="rId3"/>
                      <a:srcRect/>
                      <a:stretch>
                        <a:fillRect/>
                      </a:stretch>
                    </p:blipFill>
                    <p:spPr bwMode="auto">
                      <a:xfrm>
                        <a:off x="434975" y="2414588"/>
                        <a:ext cx="1449388" cy="3746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6096000" y="1844278"/>
            <a:ext cx="4807672" cy="523220"/>
          </a:xfrm>
          <a:prstGeom prst="rect">
            <a:avLst/>
          </a:prstGeom>
          <a:noFill/>
        </p:spPr>
        <p:txBody>
          <a:bodyPr wrap="square" rtlCol="0">
            <a:spAutoFit/>
          </a:bodyPr>
          <a:lstStyle/>
          <a:p>
            <a:r>
              <a:rPr lang="en-US" sz="1400"/>
              <a:t>Now we need to examine how the transformation operator affects other operators.  First, we have:</a:t>
            </a:r>
          </a:p>
        </p:txBody>
      </p:sp>
      <p:sp>
        <p:nvSpPr>
          <p:cNvPr id="12" name="TextBox 11">
            <a:extLst>
              <a:ext uri="{FF2B5EF4-FFF2-40B4-BE49-F238E27FC236}">
                <a16:creationId xmlns:a16="http://schemas.microsoft.com/office/drawing/2014/main" id="{2BF50A43-9513-4143-B0B8-89A526B985ED}"/>
              </a:ext>
            </a:extLst>
          </p:cNvPr>
          <p:cNvSpPr txBox="1"/>
          <p:nvPr/>
        </p:nvSpPr>
        <p:spPr>
          <a:xfrm>
            <a:off x="320509" y="2907477"/>
            <a:ext cx="4807672" cy="307777"/>
          </a:xfrm>
          <a:prstGeom prst="rect">
            <a:avLst/>
          </a:prstGeom>
          <a:noFill/>
        </p:spPr>
        <p:txBody>
          <a:bodyPr wrap="square" rtlCol="0">
            <a:spAutoFit/>
          </a:bodyPr>
          <a:lstStyle/>
          <a:p>
            <a:r>
              <a:rPr lang="en-US" sz="1400"/>
              <a:t>Presuming it preservers normalization, it must be unitary:</a:t>
            </a:r>
          </a:p>
        </p:txBody>
      </p:sp>
      <p:graphicFrame>
        <p:nvGraphicFramePr>
          <p:cNvPr id="11" name="Object 10">
            <a:extLst>
              <a:ext uri="{FF2B5EF4-FFF2-40B4-BE49-F238E27FC236}">
                <a16:creationId xmlns:a16="http://schemas.microsoft.com/office/drawing/2014/main" id="{9F410840-7563-4061-8B1C-9297768DBAC6}"/>
              </a:ext>
            </a:extLst>
          </p:cNvPr>
          <p:cNvGraphicFramePr>
            <a:graphicFrameLocks noChangeAspect="1"/>
          </p:cNvGraphicFramePr>
          <p:nvPr>
            <p:extLst>
              <p:ext uri="{D42A27DB-BD31-4B8C-83A1-F6EECF244321}">
                <p14:modId xmlns:p14="http://schemas.microsoft.com/office/powerpoint/2010/main" val="2283658861"/>
              </p:ext>
            </p:extLst>
          </p:nvPr>
        </p:nvGraphicFramePr>
        <p:xfrm>
          <a:off x="401638" y="3273425"/>
          <a:ext cx="2265362" cy="939800"/>
        </p:xfrm>
        <a:graphic>
          <a:graphicData uri="http://schemas.openxmlformats.org/presentationml/2006/ole">
            <mc:AlternateContent xmlns:mc="http://schemas.openxmlformats.org/markup-compatibility/2006">
              <mc:Choice xmlns:v="urn:schemas-microsoft-com:vml" Requires="v">
                <p:oleObj name="Equation" r:id="rId4" imgW="1866600" imgH="774360" progId="Equation.DSMT4">
                  <p:embed/>
                </p:oleObj>
              </mc:Choice>
              <mc:Fallback>
                <p:oleObj name="Equation" r:id="rId4" imgW="1866600" imgH="774360" progId="Equation.DSMT4">
                  <p:embed/>
                  <p:pic>
                    <p:nvPicPr>
                      <p:cNvPr id="0" name="Object 4"/>
                      <p:cNvPicPr>
                        <a:picLocks noChangeAspect="1" noChangeArrowheads="1"/>
                      </p:cNvPicPr>
                      <p:nvPr/>
                    </p:nvPicPr>
                    <p:blipFill>
                      <a:blip r:embed="rId5"/>
                      <a:srcRect/>
                      <a:stretch>
                        <a:fillRect/>
                      </a:stretch>
                    </p:blipFill>
                    <p:spPr bwMode="auto">
                      <a:xfrm>
                        <a:off x="401638" y="3273425"/>
                        <a:ext cx="2265362" cy="9398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CE3CD30F-BF04-42AB-B718-A48078F8F1AB}"/>
              </a:ext>
            </a:extLst>
          </p:cNvPr>
          <p:cNvGraphicFramePr>
            <a:graphicFrameLocks noChangeAspect="1"/>
          </p:cNvGraphicFramePr>
          <p:nvPr>
            <p:extLst>
              <p:ext uri="{D42A27DB-BD31-4B8C-83A1-F6EECF244321}">
                <p14:modId xmlns:p14="http://schemas.microsoft.com/office/powerpoint/2010/main" val="1716787646"/>
              </p:ext>
            </p:extLst>
          </p:nvPr>
        </p:nvGraphicFramePr>
        <p:xfrm>
          <a:off x="355600" y="5702300"/>
          <a:ext cx="2773363" cy="1028700"/>
        </p:xfrm>
        <a:graphic>
          <a:graphicData uri="http://schemas.openxmlformats.org/presentationml/2006/ole">
            <mc:AlternateContent xmlns:mc="http://schemas.openxmlformats.org/markup-compatibility/2006">
              <mc:Choice xmlns:v="urn:schemas-microsoft-com:vml" Requires="v">
                <p:oleObj name="Equation" r:id="rId6" imgW="2463480" imgH="914400" progId="Equation.DSMT4">
                  <p:embed/>
                </p:oleObj>
              </mc:Choice>
              <mc:Fallback>
                <p:oleObj name="Equation" r:id="rId6" imgW="2463480" imgH="914400" progId="Equation.DSMT4">
                  <p:embed/>
                  <p:pic>
                    <p:nvPicPr>
                      <p:cNvPr id="0" name="Object 6"/>
                      <p:cNvPicPr>
                        <a:picLocks noChangeAspect="1" noChangeArrowheads="1"/>
                      </p:cNvPicPr>
                      <p:nvPr/>
                    </p:nvPicPr>
                    <p:blipFill>
                      <a:blip r:embed="rId7"/>
                      <a:srcRect/>
                      <a:stretch>
                        <a:fillRect/>
                      </a:stretch>
                    </p:blipFill>
                    <p:spPr bwMode="auto">
                      <a:xfrm>
                        <a:off x="355600" y="5702300"/>
                        <a:ext cx="2773363" cy="102870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EBC9E6B2-A380-46BB-93A1-9285940DB64E}"/>
              </a:ext>
            </a:extLst>
          </p:cNvPr>
          <p:cNvSpPr txBox="1"/>
          <p:nvPr/>
        </p:nvSpPr>
        <p:spPr>
          <a:xfrm>
            <a:off x="280988" y="4258509"/>
            <a:ext cx="4807672" cy="523220"/>
          </a:xfrm>
          <a:prstGeom prst="rect">
            <a:avLst/>
          </a:prstGeom>
          <a:noFill/>
        </p:spPr>
        <p:txBody>
          <a:bodyPr wrap="square" rtlCol="0">
            <a:spAutoFit/>
          </a:bodyPr>
          <a:lstStyle/>
          <a:p>
            <a:r>
              <a:rPr lang="en-US" sz="1400"/>
              <a:t>We can Taylor expand the operator.  To first order, we can write it as follows.  The unitary property of T requires G be Hermitian.</a:t>
            </a:r>
          </a:p>
        </p:txBody>
      </p:sp>
      <p:graphicFrame>
        <p:nvGraphicFramePr>
          <p:cNvPr id="18" name="Object 17">
            <a:extLst>
              <a:ext uri="{FF2B5EF4-FFF2-40B4-BE49-F238E27FC236}">
                <a16:creationId xmlns:a16="http://schemas.microsoft.com/office/drawing/2014/main" id="{566A3ECD-03CC-405D-AAA4-39F00C9D7743}"/>
              </a:ext>
            </a:extLst>
          </p:cNvPr>
          <p:cNvGraphicFramePr>
            <a:graphicFrameLocks noChangeAspect="1"/>
          </p:cNvGraphicFramePr>
          <p:nvPr>
            <p:extLst>
              <p:ext uri="{D42A27DB-BD31-4B8C-83A1-F6EECF244321}">
                <p14:modId xmlns:p14="http://schemas.microsoft.com/office/powerpoint/2010/main" val="501028819"/>
              </p:ext>
            </p:extLst>
          </p:nvPr>
        </p:nvGraphicFramePr>
        <p:xfrm>
          <a:off x="383900" y="4826458"/>
          <a:ext cx="1541462" cy="503238"/>
        </p:xfrm>
        <a:graphic>
          <a:graphicData uri="http://schemas.openxmlformats.org/presentationml/2006/ole">
            <mc:AlternateContent xmlns:mc="http://schemas.openxmlformats.org/markup-compatibility/2006">
              <mc:Choice xmlns:v="urn:schemas-microsoft-com:vml" Requires="v">
                <p:oleObj name="Equation" r:id="rId8" imgW="1206360" imgH="393480" progId="Equation.DSMT4">
                  <p:embed/>
                </p:oleObj>
              </mc:Choice>
              <mc:Fallback>
                <p:oleObj name="Equation" r:id="rId8" imgW="1206360" imgH="393480" progId="Equation.DSMT4">
                  <p:embed/>
                  <p:pic>
                    <p:nvPicPr>
                      <p:cNvPr id="14" name="Object 13">
                        <a:extLst>
                          <a:ext uri="{FF2B5EF4-FFF2-40B4-BE49-F238E27FC236}">
                            <a16:creationId xmlns:a16="http://schemas.microsoft.com/office/drawing/2014/main" id="{CE3CD30F-BF04-42AB-B718-A48078F8F1AB}"/>
                          </a:ext>
                        </a:extLst>
                      </p:cNvPr>
                      <p:cNvPicPr>
                        <a:picLocks noChangeAspect="1" noChangeArrowheads="1"/>
                      </p:cNvPicPr>
                      <p:nvPr/>
                    </p:nvPicPr>
                    <p:blipFill>
                      <a:blip r:embed="rId9"/>
                      <a:srcRect/>
                      <a:stretch>
                        <a:fillRect/>
                      </a:stretch>
                    </p:blipFill>
                    <p:spPr bwMode="auto">
                      <a:xfrm>
                        <a:off x="383900" y="4826458"/>
                        <a:ext cx="1541462" cy="503238"/>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93C3DDAE-CEB7-47CB-B0C6-5E47F646E4D8}"/>
              </a:ext>
            </a:extLst>
          </p:cNvPr>
          <p:cNvSpPr txBox="1"/>
          <p:nvPr/>
        </p:nvSpPr>
        <p:spPr>
          <a:xfrm>
            <a:off x="270402" y="5349678"/>
            <a:ext cx="5888117" cy="307777"/>
          </a:xfrm>
          <a:prstGeom prst="rect">
            <a:avLst/>
          </a:prstGeom>
          <a:noFill/>
        </p:spPr>
        <p:txBody>
          <a:bodyPr wrap="square" rtlCol="0">
            <a:spAutoFit/>
          </a:bodyPr>
          <a:lstStyle/>
          <a:p>
            <a:r>
              <a:rPr lang="en-US" sz="1400"/>
              <a:t>Can write T in terms of G entire by combining infinitesimal transformations:</a:t>
            </a:r>
          </a:p>
        </p:txBody>
      </p:sp>
      <p:sp>
        <p:nvSpPr>
          <p:cNvPr id="20" name="TextBox 19">
            <a:extLst>
              <a:ext uri="{FF2B5EF4-FFF2-40B4-BE49-F238E27FC236}">
                <a16:creationId xmlns:a16="http://schemas.microsoft.com/office/drawing/2014/main" id="{DDA0C136-53B1-4536-9FAC-BF734910FE22}"/>
              </a:ext>
            </a:extLst>
          </p:cNvPr>
          <p:cNvSpPr txBox="1"/>
          <p:nvPr/>
        </p:nvSpPr>
        <p:spPr>
          <a:xfrm>
            <a:off x="320509" y="1850989"/>
            <a:ext cx="4807672" cy="523220"/>
          </a:xfrm>
          <a:prstGeom prst="rect">
            <a:avLst/>
          </a:prstGeom>
          <a:noFill/>
        </p:spPr>
        <p:txBody>
          <a:bodyPr wrap="square" rtlCol="0">
            <a:spAutoFit/>
          </a:bodyPr>
          <a:lstStyle/>
          <a:p>
            <a:r>
              <a:rPr lang="en-US" sz="1400"/>
              <a:t>So let’s introduce a continuous transformation operator: T(</a:t>
            </a:r>
            <a:r>
              <a:rPr lang="el-GR" sz="1400"/>
              <a:t>α</a:t>
            </a:r>
            <a:r>
              <a:rPr lang="en-US" sz="1400"/>
              <a:t>), whose effect on |</a:t>
            </a:r>
            <a:r>
              <a:rPr lang="el-GR" sz="1400"/>
              <a:t>ψ</a:t>
            </a:r>
            <a:r>
              <a:rPr lang="en-US" sz="1400"/>
              <a:t>&gt; is to perform the transformation.</a:t>
            </a:r>
          </a:p>
        </p:txBody>
      </p:sp>
      <p:graphicFrame>
        <p:nvGraphicFramePr>
          <p:cNvPr id="21" name="Object 20">
            <a:extLst>
              <a:ext uri="{FF2B5EF4-FFF2-40B4-BE49-F238E27FC236}">
                <a16:creationId xmlns:a16="http://schemas.microsoft.com/office/drawing/2014/main" id="{477BCB4E-8E87-4C4E-A911-5AA4C7315F68}"/>
              </a:ext>
            </a:extLst>
          </p:cNvPr>
          <p:cNvGraphicFramePr>
            <a:graphicFrameLocks noChangeAspect="1"/>
          </p:cNvGraphicFramePr>
          <p:nvPr>
            <p:extLst>
              <p:ext uri="{D42A27DB-BD31-4B8C-83A1-F6EECF244321}">
                <p14:modId xmlns:p14="http://schemas.microsoft.com/office/powerpoint/2010/main" val="4217482579"/>
              </p:ext>
            </p:extLst>
          </p:nvPr>
        </p:nvGraphicFramePr>
        <p:xfrm>
          <a:off x="6158520" y="2414588"/>
          <a:ext cx="1967386" cy="347013"/>
        </p:xfrm>
        <a:graphic>
          <a:graphicData uri="http://schemas.openxmlformats.org/presentationml/2006/ole">
            <mc:AlternateContent xmlns:mc="http://schemas.openxmlformats.org/markup-compatibility/2006">
              <mc:Choice xmlns:v="urn:schemas-microsoft-com:vml" Requires="v">
                <p:oleObj name="Equation" r:id="rId10" imgW="1358640" imgH="241200" progId="Equation.DSMT4">
                  <p:embed/>
                </p:oleObj>
              </mc:Choice>
              <mc:Fallback>
                <p:oleObj name="Equation" r:id="rId10" imgW="1358640" imgH="2412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11"/>
                      <a:srcRect/>
                      <a:stretch>
                        <a:fillRect/>
                      </a:stretch>
                    </p:blipFill>
                    <p:spPr bwMode="auto">
                      <a:xfrm>
                        <a:off x="6158520" y="2414588"/>
                        <a:ext cx="1967386" cy="3470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377158D5-9C13-45B5-B8AB-3542AC7477A8}"/>
              </a:ext>
            </a:extLst>
          </p:cNvPr>
          <p:cNvGraphicFramePr>
            <a:graphicFrameLocks noChangeAspect="1"/>
          </p:cNvGraphicFramePr>
          <p:nvPr>
            <p:extLst>
              <p:ext uri="{D42A27DB-BD31-4B8C-83A1-F6EECF244321}">
                <p14:modId xmlns:p14="http://schemas.microsoft.com/office/powerpoint/2010/main" val="1102580834"/>
              </p:ext>
            </p:extLst>
          </p:nvPr>
        </p:nvGraphicFramePr>
        <p:xfrm>
          <a:off x="6158520" y="5225946"/>
          <a:ext cx="3665537" cy="579438"/>
        </p:xfrm>
        <a:graphic>
          <a:graphicData uri="http://schemas.openxmlformats.org/presentationml/2006/ole">
            <mc:AlternateContent xmlns:mc="http://schemas.openxmlformats.org/markup-compatibility/2006">
              <mc:Choice xmlns:v="urn:schemas-microsoft-com:vml" Requires="v">
                <p:oleObj name="Equation" r:id="rId12" imgW="2692080" imgH="431640" progId="Equation.DSMT4">
                  <p:embed/>
                </p:oleObj>
              </mc:Choice>
              <mc:Fallback>
                <p:oleObj name="Equation" r:id="rId12" imgW="2692080" imgH="431640" progId="Equation.DSMT4">
                  <p:embed/>
                  <p:pic>
                    <p:nvPicPr>
                      <p:cNvPr id="0" name="Object 15"/>
                      <p:cNvPicPr>
                        <a:picLocks noChangeAspect="1" noChangeArrowheads="1"/>
                      </p:cNvPicPr>
                      <p:nvPr/>
                    </p:nvPicPr>
                    <p:blipFill>
                      <a:blip r:embed="rId13"/>
                      <a:srcRect/>
                      <a:stretch>
                        <a:fillRect/>
                      </a:stretch>
                    </p:blipFill>
                    <p:spPr bwMode="auto">
                      <a:xfrm>
                        <a:off x="6158520" y="5225946"/>
                        <a:ext cx="3665537" cy="57943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C972C007-CC20-4054-BD11-9A1EBD799E2B}"/>
              </a:ext>
            </a:extLst>
          </p:cNvPr>
          <p:cNvSpPr txBox="1"/>
          <p:nvPr/>
        </p:nvSpPr>
        <p:spPr>
          <a:xfrm>
            <a:off x="6095999" y="4209975"/>
            <a:ext cx="5700078" cy="954107"/>
          </a:xfrm>
          <a:prstGeom prst="rect">
            <a:avLst/>
          </a:prstGeom>
          <a:noFill/>
        </p:spPr>
        <p:txBody>
          <a:bodyPr wrap="square" rtlCol="0">
            <a:spAutoFit/>
          </a:bodyPr>
          <a:lstStyle/>
          <a:p>
            <a:r>
              <a:rPr lang="en-US" sz="1400"/>
              <a:t>Since we’re interested in seeing if O doesn’t change under transformation, it makes sense to consider its derivative.  Straightforward differentiation results in the following formula (the former expression is easiest to evaluate)</a:t>
            </a:r>
          </a:p>
        </p:txBody>
      </p:sp>
      <p:sp>
        <p:nvSpPr>
          <p:cNvPr id="3" name="TextBox 2">
            <a:extLst>
              <a:ext uri="{FF2B5EF4-FFF2-40B4-BE49-F238E27FC236}">
                <a16:creationId xmlns:a16="http://schemas.microsoft.com/office/drawing/2014/main" id="{F13D6BD9-0C6E-41CB-808A-AF1A33540CCC}"/>
              </a:ext>
            </a:extLst>
          </p:cNvPr>
          <p:cNvSpPr txBox="1"/>
          <p:nvPr/>
        </p:nvSpPr>
        <p:spPr>
          <a:xfrm flipH="1">
            <a:off x="6105524" y="5968357"/>
            <a:ext cx="5730876" cy="738664"/>
          </a:xfrm>
          <a:prstGeom prst="rect">
            <a:avLst/>
          </a:prstGeom>
          <a:solidFill>
            <a:srgbClr val="CCFFCC"/>
          </a:solidFill>
        </p:spPr>
        <p:txBody>
          <a:bodyPr wrap="square" rtlCol="0">
            <a:spAutoFit/>
          </a:bodyPr>
          <a:lstStyle/>
          <a:p>
            <a:r>
              <a:rPr lang="en-US" sz="1400"/>
              <a:t>Setting O to H, this tells us, in particular, that if the Hamiltonian is invariant under a transformation operator, then the generator of that transformation is a conserved quantity.  </a:t>
            </a:r>
            <a:r>
              <a:rPr lang="en-US" sz="1400">
                <a:solidFill>
                  <a:srgbClr val="0000FF"/>
                </a:solidFill>
              </a:rPr>
              <a:t>This is kind of like a Quantum Noether’s Theorem.</a:t>
            </a:r>
            <a:endParaRPr lang="en-US">
              <a:solidFill>
                <a:srgbClr val="0000FF"/>
              </a:solidFill>
            </a:endParaRPr>
          </a:p>
        </p:txBody>
      </p:sp>
      <p:sp>
        <p:nvSpPr>
          <p:cNvPr id="4" name="TextBox 3">
            <a:extLst>
              <a:ext uri="{FF2B5EF4-FFF2-40B4-BE49-F238E27FC236}">
                <a16:creationId xmlns:a16="http://schemas.microsoft.com/office/drawing/2014/main" id="{6EEB95B0-6EB4-49D4-9AC4-0F29686E2473}"/>
              </a:ext>
            </a:extLst>
          </p:cNvPr>
          <p:cNvSpPr txBox="1"/>
          <p:nvPr/>
        </p:nvSpPr>
        <p:spPr>
          <a:xfrm>
            <a:off x="6095999" y="2878384"/>
            <a:ext cx="5528655" cy="523220"/>
          </a:xfrm>
          <a:prstGeom prst="rect">
            <a:avLst/>
          </a:prstGeom>
          <a:noFill/>
        </p:spPr>
        <p:txBody>
          <a:bodyPr wrap="square" rtlCol="0">
            <a:spAutoFit/>
          </a:bodyPr>
          <a:lstStyle/>
          <a:p>
            <a:r>
              <a:rPr lang="en-US" sz="1400"/>
              <a:t>To examine how an operator changes under a transformation we may borrow the formula for time-translation:</a:t>
            </a:r>
            <a:endParaRPr lang="en-US" sz="1600"/>
          </a:p>
        </p:txBody>
      </p:sp>
      <p:graphicFrame>
        <p:nvGraphicFramePr>
          <p:cNvPr id="22" name="Object 21">
            <a:extLst>
              <a:ext uri="{FF2B5EF4-FFF2-40B4-BE49-F238E27FC236}">
                <a16:creationId xmlns:a16="http://schemas.microsoft.com/office/drawing/2014/main" id="{8444287F-5C5F-40EF-AE26-8BA2C1CA3B02}"/>
              </a:ext>
            </a:extLst>
          </p:cNvPr>
          <p:cNvGraphicFramePr>
            <a:graphicFrameLocks noChangeAspect="1"/>
          </p:cNvGraphicFramePr>
          <p:nvPr>
            <p:extLst>
              <p:ext uri="{D42A27DB-BD31-4B8C-83A1-F6EECF244321}">
                <p14:modId xmlns:p14="http://schemas.microsoft.com/office/powerpoint/2010/main" val="1349361592"/>
              </p:ext>
            </p:extLst>
          </p:nvPr>
        </p:nvGraphicFramePr>
        <p:xfrm>
          <a:off x="6143135" y="3497263"/>
          <a:ext cx="5573713" cy="681037"/>
        </p:xfrm>
        <a:graphic>
          <a:graphicData uri="http://schemas.openxmlformats.org/presentationml/2006/ole">
            <mc:AlternateContent xmlns:mc="http://schemas.openxmlformats.org/markup-compatibility/2006">
              <mc:Choice xmlns:v="urn:schemas-microsoft-com:vml" Requires="v">
                <p:oleObj name="Equation" r:id="rId14" imgW="4025880" imgH="495000" progId="Equation.DSMT4">
                  <p:embed/>
                </p:oleObj>
              </mc:Choice>
              <mc:Fallback>
                <p:oleObj name="Equation" r:id="rId14" imgW="4025880" imgH="495000" progId="Equation.DSMT4">
                  <p:embed/>
                  <p:pic>
                    <p:nvPicPr>
                      <p:cNvPr id="18" name="Object 17">
                        <a:extLst>
                          <a:ext uri="{FF2B5EF4-FFF2-40B4-BE49-F238E27FC236}">
                            <a16:creationId xmlns:a16="http://schemas.microsoft.com/office/drawing/2014/main" id="{00C70B38-CAEF-4C88-9E00-A34641B141DE}"/>
                          </a:ext>
                        </a:extLst>
                      </p:cNvPr>
                      <p:cNvPicPr/>
                      <p:nvPr/>
                    </p:nvPicPr>
                    <p:blipFill>
                      <a:blip r:embed="rId15"/>
                      <a:stretch>
                        <a:fillRect/>
                      </a:stretch>
                    </p:blipFill>
                    <p:spPr>
                      <a:xfrm>
                        <a:off x="6143135" y="3497263"/>
                        <a:ext cx="5573713" cy="681037"/>
                      </a:xfrm>
                      <a:prstGeom prst="rect">
                        <a:avLst/>
                      </a:prstGeom>
                    </p:spPr>
                  </p:pic>
                </p:oleObj>
              </mc:Fallback>
            </mc:AlternateContent>
          </a:graphicData>
        </a:graphic>
      </p:graphicFrame>
    </p:spTree>
    <p:extLst>
      <p:ext uri="{BB962C8B-B14F-4D97-AF65-F5344CB8AC3E}">
        <p14:creationId xmlns:p14="http://schemas.microsoft.com/office/powerpoint/2010/main" val="1198689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672031" y="33904"/>
            <a:ext cx="3174348" cy="584775"/>
          </a:xfrm>
          <a:prstGeom prst="rect">
            <a:avLst/>
          </a:prstGeom>
          <a:noFill/>
        </p:spPr>
        <p:txBody>
          <a:bodyPr wrap="square" rtlCol="0">
            <a:spAutoFit/>
          </a:bodyPr>
          <a:lstStyle/>
          <a:p>
            <a:r>
              <a:rPr lang="en-US" sz="3200" b="1" u="sng"/>
              <a:t>Parity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383992" y="984866"/>
            <a:ext cx="3454584" cy="369332"/>
          </a:xfrm>
          <a:prstGeom prst="rect">
            <a:avLst/>
          </a:prstGeom>
          <a:noFill/>
        </p:spPr>
        <p:txBody>
          <a:bodyPr wrap="square" rtlCol="0">
            <a:spAutoFit/>
          </a:bodyPr>
          <a:lstStyle/>
          <a:p>
            <a:r>
              <a:rPr lang="en-US"/>
              <a:t>Now let’s do parity symmetry.</a:t>
            </a:r>
          </a:p>
        </p:txBody>
      </p:sp>
      <p:graphicFrame>
        <p:nvGraphicFramePr>
          <p:cNvPr id="19" name="Object 18">
            <a:extLst>
              <a:ext uri="{FF2B5EF4-FFF2-40B4-BE49-F238E27FC236}">
                <a16:creationId xmlns:a16="http://schemas.microsoft.com/office/drawing/2014/main" id="{9318C02E-7420-469E-885D-D7699B37616C}"/>
              </a:ext>
            </a:extLst>
          </p:cNvPr>
          <p:cNvGraphicFramePr>
            <a:graphicFrameLocks noChangeAspect="1"/>
          </p:cNvGraphicFramePr>
          <p:nvPr>
            <p:extLst>
              <p:ext uri="{D42A27DB-BD31-4B8C-83A1-F6EECF244321}">
                <p14:modId xmlns:p14="http://schemas.microsoft.com/office/powerpoint/2010/main" val="1931424575"/>
              </p:ext>
            </p:extLst>
          </p:nvPr>
        </p:nvGraphicFramePr>
        <p:xfrm>
          <a:off x="463746" y="1449298"/>
          <a:ext cx="4029075" cy="369888"/>
        </p:xfrm>
        <a:graphic>
          <a:graphicData uri="http://schemas.openxmlformats.org/presentationml/2006/ole">
            <mc:AlternateContent xmlns:mc="http://schemas.openxmlformats.org/markup-compatibility/2006">
              <mc:Choice xmlns:v="urn:schemas-microsoft-com:vml" Requires="v">
                <p:oleObj name="Equation" r:id="rId2" imgW="2895480" imgH="266400" progId="Equation.DSMT4">
                  <p:embed/>
                </p:oleObj>
              </mc:Choice>
              <mc:Fallback>
                <p:oleObj name="Equation" r:id="rId2" imgW="2895480" imgH="266400" progId="Equation.DSMT4">
                  <p:embed/>
                  <p:pic>
                    <p:nvPicPr>
                      <p:cNvPr id="0" name="Object 56"/>
                      <p:cNvPicPr>
                        <a:picLocks noChangeAspect="1" noChangeArrowheads="1"/>
                      </p:cNvPicPr>
                      <p:nvPr/>
                    </p:nvPicPr>
                    <p:blipFill>
                      <a:blip r:embed="rId3"/>
                      <a:srcRect/>
                      <a:stretch>
                        <a:fillRect/>
                      </a:stretch>
                    </p:blipFill>
                    <p:spPr bwMode="auto">
                      <a:xfrm>
                        <a:off x="463746" y="1449298"/>
                        <a:ext cx="4029075" cy="369888"/>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CFF68C25-51A7-4A88-A812-85C8F447E58A}"/>
              </a:ext>
            </a:extLst>
          </p:cNvPr>
          <p:cNvGraphicFramePr>
            <a:graphicFrameLocks noChangeAspect="1"/>
          </p:cNvGraphicFramePr>
          <p:nvPr>
            <p:extLst>
              <p:ext uri="{D42A27DB-BD31-4B8C-83A1-F6EECF244321}">
                <p14:modId xmlns:p14="http://schemas.microsoft.com/office/powerpoint/2010/main" val="619426360"/>
              </p:ext>
            </p:extLst>
          </p:nvPr>
        </p:nvGraphicFramePr>
        <p:xfrm>
          <a:off x="482600" y="2443497"/>
          <a:ext cx="2060575" cy="1975894"/>
        </p:xfrm>
        <a:graphic>
          <a:graphicData uri="http://schemas.openxmlformats.org/presentationml/2006/ole">
            <mc:AlternateContent xmlns:mc="http://schemas.openxmlformats.org/markup-compatibility/2006">
              <mc:Choice xmlns:v="urn:schemas-microsoft-com:vml" Requires="v">
                <p:oleObj name="Equation" r:id="rId4" imgW="1854000" imgH="1777680" progId="Equation.DSMT4">
                  <p:embed/>
                </p:oleObj>
              </mc:Choice>
              <mc:Fallback>
                <p:oleObj name="Equation" r:id="rId4" imgW="1854000" imgH="1777680" progId="Equation.DSMT4">
                  <p:embed/>
                  <p:pic>
                    <p:nvPicPr>
                      <p:cNvPr id="0" name="Object 58"/>
                      <p:cNvPicPr>
                        <a:picLocks noChangeAspect="1" noChangeArrowheads="1"/>
                      </p:cNvPicPr>
                      <p:nvPr/>
                    </p:nvPicPr>
                    <p:blipFill>
                      <a:blip r:embed="rId5"/>
                      <a:srcRect/>
                      <a:stretch>
                        <a:fillRect/>
                      </a:stretch>
                    </p:blipFill>
                    <p:spPr bwMode="auto">
                      <a:xfrm>
                        <a:off x="482600" y="2443497"/>
                        <a:ext cx="2060575" cy="1975894"/>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A2113F66-4436-41CB-B35E-6D57F39B4043}"/>
              </a:ext>
            </a:extLst>
          </p:cNvPr>
          <p:cNvSpPr txBox="1"/>
          <p:nvPr/>
        </p:nvSpPr>
        <p:spPr>
          <a:xfrm>
            <a:off x="383992" y="1959655"/>
            <a:ext cx="4029075" cy="369332"/>
          </a:xfrm>
          <a:prstGeom prst="rect">
            <a:avLst/>
          </a:prstGeom>
          <a:noFill/>
        </p:spPr>
        <p:txBody>
          <a:bodyPr wrap="square" rtlCol="0">
            <a:spAutoFit/>
          </a:bodyPr>
          <a:lstStyle/>
          <a:p>
            <a:r>
              <a:rPr lang="en-US"/>
              <a:t>Let’s examine its action on various kets:</a:t>
            </a:r>
          </a:p>
        </p:txBody>
      </p:sp>
      <p:graphicFrame>
        <p:nvGraphicFramePr>
          <p:cNvPr id="25" name="Object 24">
            <a:extLst>
              <a:ext uri="{FF2B5EF4-FFF2-40B4-BE49-F238E27FC236}">
                <a16:creationId xmlns:a16="http://schemas.microsoft.com/office/drawing/2014/main" id="{E96F32AD-E885-4037-90CB-E316215BFBBD}"/>
              </a:ext>
            </a:extLst>
          </p:cNvPr>
          <p:cNvGraphicFramePr>
            <a:graphicFrameLocks noChangeAspect="1"/>
          </p:cNvGraphicFramePr>
          <p:nvPr>
            <p:extLst>
              <p:ext uri="{D42A27DB-BD31-4B8C-83A1-F6EECF244321}">
                <p14:modId xmlns:p14="http://schemas.microsoft.com/office/powerpoint/2010/main" val="1626565822"/>
              </p:ext>
            </p:extLst>
          </p:nvPr>
        </p:nvGraphicFramePr>
        <p:xfrm>
          <a:off x="2808288" y="2470770"/>
          <a:ext cx="2211388" cy="2061970"/>
        </p:xfrm>
        <a:graphic>
          <a:graphicData uri="http://schemas.openxmlformats.org/presentationml/2006/ole">
            <mc:AlternateContent xmlns:mc="http://schemas.openxmlformats.org/markup-compatibility/2006">
              <mc:Choice xmlns:v="urn:schemas-microsoft-com:vml" Requires="v">
                <p:oleObj name="Equation" r:id="rId6" imgW="1879560" imgH="1752480" progId="Equation.DSMT4">
                  <p:embed/>
                </p:oleObj>
              </mc:Choice>
              <mc:Fallback>
                <p:oleObj name="Equation" r:id="rId6" imgW="1879560" imgH="1752480" progId="Equation.DSMT4">
                  <p:embed/>
                  <p:pic>
                    <p:nvPicPr>
                      <p:cNvPr id="0" name="Object 60"/>
                      <p:cNvPicPr>
                        <a:picLocks noChangeAspect="1" noChangeArrowheads="1"/>
                      </p:cNvPicPr>
                      <p:nvPr/>
                    </p:nvPicPr>
                    <p:blipFill>
                      <a:blip r:embed="rId7"/>
                      <a:srcRect/>
                      <a:stretch>
                        <a:fillRect/>
                      </a:stretch>
                    </p:blipFill>
                    <p:spPr bwMode="auto">
                      <a:xfrm>
                        <a:off x="2808288" y="2470770"/>
                        <a:ext cx="2211388" cy="2061970"/>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B95B53E2-A754-44F0-8BC1-41C4B75AC2D7}"/>
              </a:ext>
            </a:extLst>
          </p:cNvPr>
          <p:cNvGraphicFramePr>
            <a:graphicFrameLocks noChangeAspect="1"/>
          </p:cNvGraphicFramePr>
          <p:nvPr>
            <p:extLst>
              <p:ext uri="{D42A27DB-BD31-4B8C-83A1-F6EECF244321}">
                <p14:modId xmlns:p14="http://schemas.microsoft.com/office/powerpoint/2010/main" val="3464850078"/>
              </p:ext>
            </p:extLst>
          </p:nvPr>
        </p:nvGraphicFramePr>
        <p:xfrm>
          <a:off x="530225" y="5139992"/>
          <a:ext cx="865188" cy="1244600"/>
        </p:xfrm>
        <a:graphic>
          <a:graphicData uri="http://schemas.openxmlformats.org/presentationml/2006/ole">
            <mc:AlternateContent xmlns:mc="http://schemas.openxmlformats.org/markup-compatibility/2006">
              <mc:Choice xmlns:v="urn:schemas-microsoft-com:vml" Requires="v">
                <p:oleObj name="Equation" r:id="rId8" imgW="711000" imgH="1015920" progId="Equation.DSMT4">
                  <p:embed/>
                </p:oleObj>
              </mc:Choice>
              <mc:Fallback>
                <p:oleObj name="Equation" r:id="rId8" imgW="711000" imgH="1015920" progId="Equation.DSMT4">
                  <p:embed/>
                  <p:pic>
                    <p:nvPicPr>
                      <p:cNvPr id="0" name="Object 62"/>
                      <p:cNvPicPr>
                        <a:picLocks noChangeAspect="1" noChangeArrowheads="1"/>
                      </p:cNvPicPr>
                      <p:nvPr/>
                    </p:nvPicPr>
                    <p:blipFill>
                      <a:blip r:embed="rId9"/>
                      <a:srcRect/>
                      <a:stretch>
                        <a:fillRect/>
                      </a:stretch>
                    </p:blipFill>
                    <p:spPr bwMode="auto">
                      <a:xfrm>
                        <a:off x="530225" y="5139992"/>
                        <a:ext cx="865188" cy="1244600"/>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AE03DCD9-5D87-454A-8605-CB7DECFFF2B9}"/>
              </a:ext>
            </a:extLst>
          </p:cNvPr>
          <p:cNvSpPr txBox="1"/>
          <p:nvPr/>
        </p:nvSpPr>
        <p:spPr>
          <a:xfrm>
            <a:off x="482600" y="4637888"/>
            <a:ext cx="1538883" cy="369332"/>
          </a:xfrm>
          <a:prstGeom prst="rect">
            <a:avLst/>
          </a:prstGeom>
          <a:noFill/>
        </p:spPr>
        <p:txBody>
          <a:bodyPr wrap="none" rtlCol="0">
            <a:spAutoFit/>
          </a:bodyPr>
          <a:lstStyle/>
          <a:p>
            <a:r>
              <a:rPr lang="en-US"/>
              <a:t>It follows that:</a:t>
            </a:r>
          </a:p>
        </p:txBody>
      </p:sp>
      <p:sp>
        <p:nvSpPr>
          <p:cNvPr id="32" name="TextBox 31">
            <a:extLst>
              <a:ext uri="{FF2B5EF4-FFF2-40B4-BE49-F238E27FC236}">
                <a16:creationId xmlns:a16="http://schemas.microsoft.com/office/drawing/2014/main" id="{E711E17B-6321-402A-B795-218132CC86E1}"/>
              </a:ext>
            </a:extLst>
          </p:cNvPr>
          <p:cNvSpPr txBox="1"/>
          <p:nvPr/>
        </p:nvSpPr>
        <p:spPr>
          <a:xfrm>
            <a:off x="2543175" y="4630294"/>
            <a:ext cx="3314700" cy="369332"/>
          </a:xfrm>
          <a:prstGeom prst="rect">
            <a:avLst/>
          </a:prstGeom>
          <a:noFill/>
        </p:spPr>
        <p:txBody>
          <a:bodyPr wrap="square" rtlCol="0">
            <a:spAutoFit/>
          </a:bodyPr>
          <a:lstStyle/>
          <a:p>
            <a:r>
              <a:rPr lang="en-US"/>
              <a:t>Following physical picture helps: </a:t>
            </a:r>
          </a:p>
        </p:txBody>
      </p:sp>
      <p:graphicFrame>
        <p:nvGraphicFramePr>
          <p:cNvPr id="34" name="Object 33">
            <a:extLst>
              <a:ext uri="{FF2B5EF4-FFF2-40B4-BE49-F238E27FC236}">
                <a16:creationId xmlns:a16="http://schemas.microsoft.com/office/drawing/2014/main" id="{70420B4E-301F-4D95-9D6A-29D2E35B0D93}"/>
              </a:ext>
            </a:extLst>
          </p:cNvPr>
          <p:cNvGraphicFramePr>
            <a:graphicFrameLocks noChangeAspect="1"/>
          </p:cNvGraphicFramePr>
          <p:nvPr>
            <p:extLst>
              <p:ext uri="{D42A27DB-BD31-4B8C-83A1-F6EECF244321}">
                <p14:modId xmlns:p14="http://schemas.microsoft.com/office/powerpoint/2010/main" val="1319191606"/>
              </p:ext>
            </p:extLst>
          </p:nvPr>
        </p:nvGraphicFramePr>
        <p:xfrm>
          <a:off x="2589961" y="5155315"/>
          <a:ext cx="1823106" cy="1519255"/>
        </p:xfrm>
        <a:graphic>
          <a:graphicData uri="http://schemas.openxmlformats.org/presentationml/2006/ole">
            <mc:AlternateContent xmlns:mc="http://schemas.openxmlformats.org/markup-compatibility/2006">
              <mc:Choice xmlns:v="urn:schemas-microsoft-com:vml" Requires="v">
                <p:oleObj name="Bitmap Image" r:id="rId10" imgW="2467319" imgH="2190476" progId="Paint.Picture">
                  <p:embed/>
                </p:oleObj>
              </mc:Choice>
              <mc:Fallback>
                <p:oleObj name="Bitmap Image" r:id="rId10" imgW="2467319" imgH="2190476" progId="Paint.Picture">
                  <p:embed/>
                  <p:pic>
                    <p:nvPicPr>
                      <p:cNvPr id="0" name="Object 64"/>
                      <p:cNvPicPr>
                        <a:picLocks noChangeAspect="1" noChangeArrowheads="1"/>
                      </p:cNvPicPr>
                      <p:nvPr/>
                    </p:nvPicPr>
                    <p:blipFill>
                      <a:blip r:embed="rId11">
                        <a:extLst>
                          <a:ext uri="{28A0092B-C50C-407E-A947-70E740481C1C}">
                            <a14:useLocalDpi xmlns:a14="http://schemas.microsoft.com/office/drawing/2010/main" val="0"/>
                          </a:ext>
                        </a:extLst>
                      </a:blip>
                      <a:srcRect t="8696" r="7336" b="4347"/>
                      <a:stretch>
                        <a:fillRect/>
                      </a:stretch>
                    </p:blipFill>
                    <p:spPr bwMode="auto">
                      <a:xfrm>
                        <a:off x="2589961" y="5155315"/>
                        <a:ext cx="1823106" cy="1519255"/>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BC502E29-4509-4127-AAB9-14F3EFE9E9CB}"/>
              </a:ext>
            </a:extLst>
          </p:cNvPr>
          <p:cNvSpPr txBox="1"/>
          <p:nvPr/>
        </p:nvSpPr>
        <p:spPr>
          <a:xfrm>
            <a:off x="7172325" y="1152970"/>
            <a:ext cx="4276725" cy="923330"/>
          </a:xfrm>
          <a:prstGeom prst="rect">
            <a:avLst/>
          </a:prstGeom>
          <a:noFill/>
        </p:spPr>
        <p:txBody>
          <a:bodyPr wrap="square" rtlCol="0">
            <a:spAutoFit/>
          </a:bodyPr>
          <a:lstStyle/>
          <a:p>
            <a:r>
              <a:rPr lang="en-US"/>
              <a:t>So what are the eigenfunctions of P?  We’ll construct the eigenvalue equation, and use the fact that P</a:t>
            </a:r>
            <a:r>
              <a:rPr lang="en-US" baseline="30000"/>
              <a:t>2</a:t>
            </a:r>
            <a:r>
              <a:rPr lang="en-US"/>
              <a:t> = 1:</a:t>
            </a:r>
          </a:p>
        </p:txBody>
      </p:sp>
      <p:graphicFrame>
        <p:nvGraphicFramePr>
          <p:cNvPr id="37" name="Object 36">
            <a:extLst>
              <a:ext uri="{FF2B5EF4-FFF2-40B4-BE49-F238E27FC236}">
                <a16:creationId xmlns:a16="http://schemas.microsoft.com/office/drawing/2014/main" id="{16820BB2-93E6-4E19-BE62-8A77D8C6D5F5}"/>
              </a:ext>
            </a:extLst>
          </p:cNvPr>
          <p:cNvGraphicFramePr>
            <a:graphicFrameLocks noChangeAspect="1"/>
          </p:cNvGraphicFramePr>
          <p:nvPr>
            <p:extLst>
              <p:ext uri="{D42A27DB-BD31-4B8C-83A1-F6EECF244321}">
                <p14:modId xmlns:p14="http://schemas.microsoft.com/office/powerpoint/2010/main" val="3676883633"/>
              </p:ext>
            </p:extLst>
          </p:nvPr>
        </p:nvGraphicFramePr>
        <p:xfrm>
          <a:off x="7246939" y="2238881"/>
          <a:ext cx="3148332" cy="958863"/>
        </p:xfrm>
        <a:graphic>
          <a:graphicData uri="http://schemas.openxmlformats.org/presentationml/2006/ole">
            <mc:AlternateContent xmlns:mc="http://schemas.openxmlformats.org/markup-compatibility/2006">
              <mc:Choice xmlns:v="urn:schemas-microsoft-com:vml" Requires="v">
                <p:oleObj name="Equation" r:id="rId12" imgW="2578100" imgH="787400" progId="Equation.DSMT4">
                  <p:embed/>
                </p:oleObj>
              </mc:Choice>
              <mc:Fallback>
                <p:oleObj name="Equation" r:id="rId12" imgW="2578100" imgH="787400" progId="Equation.DSMT4">
                  <p:embed/>
                  <p:pic>
                    <p:nvPicPr>
                      <p:cNvPr id="0" name="Object 7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46939" y="2238881"/>
                        <a:ext cx="3148332" cy="958863"/>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DCD49891-3663-4DD6-ABDF-CFB326778365}"/>
              </a:ext>
            </a:extLst>
          </p:cNvPr>
          <p:cNvSpPr txBox="1"/>
          <p:nvPr/>
        </p:nvSpPr>
        <p:spPr>
          <a:xfrm>
            <a:off x="7246939" y="3360325"/>
            <a:ext cx="1809750" cy="369332"/>
          </a:xfrm>
          <a:prstGeom prst="rect">
            <a:avLst/>
          </a:prstGeom>
          <a:noFill/>
        </p:spPr>
        <p:txBody>
          <a:bodyPr wrap="square" rtlCol="0">
            <a:spAutoFit/>
          </a:bodyPr>
          <a:lstStyle/>
          <a:p>
            <a:r>
              <a:rPr lang="en-US"/>
              <a:t>So </a:t>
            </a:r>
            <a:r>
              <a:rPr lang="el-GR"/>
              <a:t>λ</a:t>
            </a:r>
            <a:r>
              <a:rPr lang="en-US"/>
              <a:t> = ± 1. </a:t>
            </a:r>
          </a:p>
        </p:txBody>
      </p:sp>
      <p:graphicFrame>
        <p:nvGraphicFramePr>
          <p:cNvPr id="40" name="Object 39">
            <a:extLst>
              <a:ext uri="{FF2B5EF4-FFF2-40B4-BE49-F238E27FC236}">
                <a16:creationId xmlns:a16="http://schemas.microsoft.com/office/drawing/2014/main" id="{EAD2A75C-BD4A-4BFE-B6F1-DF0D6EF5619B}"/>
              </a:ext>
            </a:extLst>
          </p:cNvPr>
          <p:cNvGraphicFramePr>
            <a:graphicFrameLocks noChangeAspect="1"/>
          </p:cNvGraphicFramePr>
          <p:nvPr>
            <p:extLst>
              <p:ext uri="{D42A27DB-BD31-4B8C-83A1-F6EECF244321}">
                <p14:modId xmlns:p14="http://schemas.microsoft.com/office/powerpoint/2010/main" val="3607182702"/>
              </p:ext>
            </p:extLst>
          </p:nvPr>
        </p:nvGraphicFramePr>
        <p:xfrm>
          <a:off x="7246939" y="4205763"/>
          <a:ext cx="1538883" cy="1290676"/>
        </p:xfrm>
        <a:graphic>
          <a:graphicData uri="http://schemas.openxmlformats.org/presentationml/2006/ole">
            <mc:AlternateContent xmlns:mc="http://schemas.openxmlformats.org/markup-compatibility/2006">
              <mc:Choice xmlns:v="urn:schemas-microsoft-com:vml" Requires="v">
                <p:oleObj name="Equation" r:id="rId14" imgW="1180588" imgH="990170" progId="Equation.DSMT4">
                  <p:embed/>
                </p:oleObj>
              </mc:Choice>
              <mc:Fallback>
                <p:oleObj name="Equation" r:id="rId14" imgW="1180588" imgH="990170" progId="Equation.DSMT4">
                  <p:embed/>
                  <p:pic>
                    <p:nvPicPr>
                      <p:cNvPr id="0" name="Object 7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46939" y="4205763"/>
                        <a:ext cx="1538883" cy="129067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30FA90F0-ABB9-4197-9C07-291F20FAF9DB}"/>
              </a:ext>
            </a:extLst>
          </p:cNvPr>
          <p:cNvSpPr txBox="1"/>
          <p:nvPr/>
        </p:nvSpPr>
        <p:spPr>
          <a:xfrm>
            <a:off x="7172325" y="3729657"/>
            <a:ext cx="4276725" cy="369332"/>
          </a:xfrm>
          <a:prstGeom prst="rect">
            <a:avLst/>
          </a:prstGeom>
          <a:noFill/>
        </p:spPr>
        <p:txBody>
          <a:bodyPr wrap="square" rtlCol="0">
            <a:spAutoFit/>
          </a:bodyPr>
          <a:lstStyle/>
          <a:p>
            <a:r>
              <a:rPr lang="en-US"/>
              <a:t>Then going to position basis, we have:</a:t>
            </a:r>
          </a:p>
        </p:txBody>
      </p:sp>
      <p:sp>
        <p:nvSpPr>
          <p:cNvPr id="42" name="TextBox 41">
            <a:extLst>
              <a:ext uri="{FF2B5EF4-FFF2-40B4-BE49-F238E27FC236}">
                <a16:creationId xmlns:a16="http://schemas.microsoft.com/office/drawing/2014/main" id="{29023A85-D2B7-4056-A339-723AA1338CD5}"/>
              </a:ext>
            </a:extLst>
          </p:cNvPr>
          <p:cNvSpPr txBox="1"/>
          <p:nvPr/>
        </p:nvSpPr>
        <p:spPr>
          <a:xfrm>
            <a:off x="7184381" y="5603213"/>
            <a:ext cx="3744615" cy="369332"/>
          </a:xfrm>
          <a:prstGeom prst="rect">
            <a:avLst/>
          </a:prstGeom>
          <a:noFill/>
        </p:spPr>
        <p:txBody>
          <a:bodyPr wrap="none" rtlCol="0">
            <a:spAutoFit/>
          </a:bodyPr>
          <a:lstStyle/>
          <a:p>
            <a:r>
              <a:rPr lang="en-US"/>
              <a:t>So </a:t>
            </a:r>
            <a:r>
              <a:rPr lang="el-GR"/>
              <a:t>ψ</a:t>
            </a:r>
            <a:r>
              <a:rPr lang="en-US"/>
              <a:t>(r) must be an even/odd function</a:t>
            </a:r>
          </a:p>
        </p:txBody>
      </p:sp>
    </p:spTree>
    <p:extLst>
      <p:ext uri="{BB962C8B-B14F-4D97-AF65-F5344CB8AC3E}">
        <p14:creationId xmlns:p14="http://schemas.microsoft.com/office/powerpoint/2010/main" val="1369660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4581429" cy="584775"/>
          </a:xfrm>
          <a:prstGeom prst="rect">
            <a:avLst/>
          </a:prstGeom>
          <a:noFill/>
        </p:spPr>
        <p:txBody>
          <a:bodyPr wrap="square" rtlCol="0">
            <a:spAutoFit/>
          </a:bodyPr>
          <a:lstStyle/>
          <a:p>
            <a:r>
              <a:rPr lang="en-US" sz="3200" b="1" u="sng"/>
              <a:t>Experimental Necessity</a:t>
            </a:r>
            <a:endParaRPr lang="en-US" sz="3600" b="1" u="sng"/>
          </a:p>
        </p:txBody>
      </p:sp>
      <p:pic>
        <p:nvPicPr>
          <p:cNvPr id="1026" name="Picture 2">
            <a:extLst>
              <a:ext uri="{FF2B5EF4-FFF2-40B4-BE49-F238E27FC236}">
                <a16:creationId xmlns:a16="http://schemas.microsoft.com/office/drawing/2014/main" id="{7430230E-4B09-4621-A9CB-99A590265F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696" y="1613755"/>
            <a:ext cx="1495425"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Object 3">
            <a:extLst>
              <a:ext uri="{FF2B5EF4-FFF2-40B4-BE49-F238E27FC236}">
                <a16:creationId xmlns:a16="http://schemas.microsoft.com/office/drawing/2014/main" id="{81EE500A-2A29-4231-8398-BACA8514A165}"/>
              </a:ext>
            </a:extLst>
          </p:cNvPr>
          <p:cNvGraphicFramePr>
            <a:graphicFrameLocks noChangeAspect="1"/>
          </p:cNvGraphicFramePr>
          <p:nvPr>
            <p:extLst>
              <p:ext uri="{D42A27DB-BD31-4B8C-83A1-F6EECF244321}">
                <p14:modId xmlns:p14="http://schemas.microsoft.com/office/powerpoint/2010/main" val="828731911"/>
              </p:ext>
            </p:extLst>
          </p:nvPr>
        </p:nvGraphicFramePr>
        <p:xfrm>
          <a:off x="496986" y="2898042"/>
          <a:ext cx="3314700" cy="1774825"/>
        </p:xfrm>
        <a:graphic>
          <a:graphicData uri="http://schemas.openxmlformats.org/presentationml/2006/ole">
            <mc:AlternateContent xmlns:mc="http://schemas.openxmlformats.org/markup-compatibility/2006">
              <mc:Choice xmlns:v="urn:schemas-microsoft-com:vml" Requires="v">
                <p:oleObj name="Bitmap Image" r:id="rId3" imgW="7039958" imgH="4885714" progId="Paint.Picture">
                  <p:embed/>
                </p:oleObj>
              </mc:Choice>
              <mc:Fallback>
                <p:oleObj name="Bitmap Image" r:id="rId3" imgW="7039958" imgH="4885714" progId="Paint.Picture">
                  <p:embed/>
                  <p:pic>
                    <p:nvPicPr>
                      <p:cNvPr id="4" name="Object 3">
                        <a:extLst>
                          <a:ext uri="{FF2B5EF4-FFF2-40B4-BE49-F238E27FC236}">
                            <a16:creationId xmlns:a16="http://schemas.microsoft.com/office/drawing/2014/main" id="{81EE500A-2A29-4231-8398-BACA8514A1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 r="7001" b="3645"/>
                      <a:stretch>
                        <a:fillRect/>
                      </a:stretch>
                    </p:blipFill>
                    <p:spPr bwMode="auto">
                      <a:xfrm>
                        <a:off x="496986" y="2898042"/>
                        <a:ext cx="3314700" cy="177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31" name="Picture 7">
            <a:extLst>
              <a:ext uri="{FF2B5EF4-FFF2-40B4-BE49-F238E27FC236}">
                <a16:creationId xmlns:a16="http://schemas.microsoft.com/office/drawing/2014/main" id="{F4226D31-44FE-48DF-8A7C-65D09085F4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3870" y="3173687"/>
            <a:ext cx="3518265" cy="219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F2BDF9F-24C4-46D2-B02E-89813943524E}"/>
              </a:ext>
            </a:extLst>
          </p:cNvPr>
          <p:cNvSpPr txBox="1"/>
          <p:nvPr/>
        </p:nvSpPr>
        <p:spPr>
          <a:xfrm>
            <a:off x="424680" y="1361872"/>
            <a:ext cx="3696511" cy="1323439"/>
          </a:xfrm>
          <a:prstGeom prst="rect">
            <a:avLst/>
          </a:prstGeom>
          <a:noFill/>
        </p:spPr>
        <p:txBody>
          <a:bodyPr wrap="square" rtlCol="0">
            <a:spAutoFit/>
          </a:bodyPr>
          <a:lstStyle/>
          <a:p>
            <a:r>
              <a:rPr lang="en-US" sz="1600" b="1"/>
              <a:t>Double Slit Experiment</a:t>
            </a:r>
          </a:p>
          <a:p>
            <a:r>
              <a:rPr lang="en-US" sz="1600"/>
              <a:t>If we send electrons into a double slit deal (even one at a time), we get a diffraction pattern.  This indicates they must be considered partly as waves.  </a:t>
            </a:r>
          </a:p>
        </p:txBody>
      </p:sp>
      <p:sp>
        <p:nvSpPr>
          <p:cNvPr id="11" name="TextBox 10">
            <a:extLst>
              <a:ext uri="{FF2B5EF4-FFF2-40B4-BE49-F238E27FC236}">
                <a16:creationId xmlns:a16="http://schemas.microsoft.com/office/drawing/2014/main" id="{E65B2D1F-B878-41D9-9D36-BB8EFE91C654}"/>
              </a:ext>
            </a:extLst>
          </p:cNvPr>
          <p:cNvSpPr txBox="1"/>
          <p:nvPr/>
        </p:nvSpPr>
        <p:spPr>
          <a:xfrm>
            <a:off x="6763870" y="1426722"/>
            <a:ext cx="4909320" cy="1569660"/>
          </a:xfrm>
          <a:prstGeom prst="rect">
            <a:avLst/>
          </a:prstGeom>
          <a:noFill/>
        </p:spPr>
        <p:txBody>
          <a:bodyPr wrap="square" rtlCol="0">
            <a:spAutoFit/>
          </a:bodyPr>
          <a:lstStyle/>
          <a:p>
            <a:r>
              <a:rPr lang="en-US" sz="1600" b="1"/>
              <a:t>Stern-Gerlach Experiment</a:t>
            </a:r>
          </a:p>
          <a:p>
            <a:r>
              <a:rPr lang="en-US" sz="1600"/>
              <a:t>If send electrons, known to be something like spinning charges, into inhomogeneous B-field, they will be deflected up/down, according to whether they’re spin up/down.  But there is not range of deflections: just two.</a:t>
            </a:r>
          </a:p>
          <a:p>
            <a:r>
              <a:rPr lang="en-US" sz="1600"/>
              <a:t>So their spin is quantized.</a:t>
            </a:r>
          </a:p>
        </p:txBody>
      </p:sp>
      <p:sp>
        <p:nvSpPr>
          <p:cNvPr id="7" name="Rectangle 5">
            <a:extLst>
              <a:ext uri="{FF2B5EF4-FFF2-40B4-BE49-F238E27FC236}">
                <a16:creationId xmlns:a16="http://schemas.microsoft.com/office/drawing/2014/main" id="{4F8B0876-15B8-4523-BD01-34C068B5E549}"/>
              </a:ext>
            </a:extLst>
          </p:cNvPr>
          <p:cNvSpPr>
            <a:spLocks noChangeArrowheads="1"/>
          </p:cNvSpPr>
          <p:nvPr/>
        </p:nvSpPr>
        <p:spPr bwMode="auto">
          <a:xfrm>
            <a:off x="421524" y="45914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F8E08A41-5F25-49C3-8D50-EDB39B672087}"/>
              </a:ext>
            </a:extLst>
          </p:cNvPr>
          <p:cNvGraphicFramePr>
            <a:graphicFrameLocks noChangeAspect="1"/>
          </p:cNvGraphicFramePr>
          <p:nvPr>
            <p:extLst>
              <p:ext uri="{D42A27DB-BD31-4B8C-83A1-F6EECF244321}">
                <p14:modId xmlns:p14="http://schemas.microsoft.com/office/powerpoint/2010/main" val="1192941512"/>
              </p:ext>
            </p:extLst>
          </p:nvPr>
        </p:nvGraphicFramePr>
        <p:xfrm>
          <a:off x="6813764" y="6135316"/>
          <a:ext cx="1709238" cy="460751"/>
        </p:xfrm>
        <a:graphic>
          <a:graphicData uri="http://schemas.openxmlformats.org/presentationml/2006/ole">
            <mc:AlternateContent xmlns:mc="http://schemas.openxmlformats.org/markup-compatibility/2006">
              <mc:Choice xmlns:v="urn:schemas-microsoft-com:vml" Requires="v">
                <p:oleObj name="Equation" r:id="rId6" imgW="1460160" imgH="393480" progId="Equation.DSMT4">
                  <p:embed/>
                </p:oleObj>
              </mc:Choice>
              <mc:Fallback>
                <p:oleObj name="Equation" r:id="rId6" imgW="1460160" imgH="393480" progId="Equation.DSMT4">
                  <p:embed/>
                  <p:pic>
                    <p:nvPicPr>
                      <p:cNvPr id="0" name="Object 4"/>
                      <p:cNvPicPr>
                        <a:picLocks noChangeAspect="1" noChangeArrowheads="1"/>
                      </p:cNvPicPr>
                      <p:nvPr/>
                    </p:nvPicPr>
                    <p:blipFill>
                      <a:blip r:embed="rId7"/>
                      <a:srcRect/>
                      <a:stretch>
                        <a:fillRect/>
                      </a:stretch>
                    </p:blipFill>
                    <p:spPr bwMode="auto">
                      <a:xfrm>
                        <a:off x="6813764" y="6135316"/>
                        <a:ext cx="1709238" cy="460751"/>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6DB89C13-B9F0-4AB8-BADB-07619D2E6E41}"/>
              </a:ext>
            </a:extLst>
          </p:cNvPr>
          <p:cNvSpPr txBox="1"/>
          <p:nvPr/>
        </p:nvSpPr>
        <p:spPr>
          <a:xfrm>
            <a:off x="6741268" y="5457659"/>
            <a:ext cx="5289658" cy="584775"/>
          </a:xfrm>
          <a:prstGeom prst="rect">
            <a:avLst/>
          </a:prstGeom>
          <a:noFill/>
        </p:spPr>
        <p:txBody>
          <a:bodyPr wrap="square" rtlCol="0">
            <a:spAutoFit/>
          </a:bodyPr>
          <a:lstStyle/>
          <a:p>
            <a:r>
              <a:rPr lang="en-US" sz="1600"/>
              <a:t>If electron is a spinning charge, then from EM  should have relationship on left, but instead they find one on right.</a:t>
            </a:r>
          </a:p>
        </p:txBody>
      </p:sp>
      <p:graphicFrame>
        <p:nvGraphicFramePr>
          <p:cNvPr id="15" name="Object 14">
            <a:extLst>
              <a:ext uri="{FF2B5EF4-FFF2-40B4-BE49-F238E27FC236}">
                <a16:creationId xmlns:a16="http://schemas.microsoft.com/office/drawing/2014/main" id="{83DE2B2B-07A9-4D72-A094-8265909CE98A}"/>
              </a:ext>
            </a:extLst>
          </p:cNvPr>
          <p:cNvGraphicFramePr>
            <a:graphicFrameLocks noChangeAspect="1"/>
          </p:cNvGraphicFramePr>
          <p:nvPr>
            <p:extLst>
              <p:ext uri="{D42A27DB-BD31-4B8C-83A1-F6EECF244321}">
                <p14:modId xmlns:p14="http://schemas.microsoft.com/office/powerpoint/2010/main" val="3879958045"/>
              </p:ext>
            </p:extLst>
          </p:nvPr>
        </p:nvGraphicFramePr>
        <p:xfrm>
          <a:off x="9336088" y="6135688"/>
          <a:ext cx="1811337" cy="460375"/>
        </p:xfrm>
        <a:graphic>
          <a:graphicData uri="http://schemas.openxmlformats.org/presentationml/2006/ole">
            <mc:AlternateContent xmlns:mc="http://schemas.openxmlformats.org/markup-compatibility/2006">
              <mc:Choice xmlns:v="urn:schemas-microsoft-com:vml" Requires="v">
                <p:oleObj name="Equation" r:id="rId8" imgW="1549080" imgH="393480" progId="Equation.DSMT4">
                  <p:embed/>
                </p:oleObj>
              </mc:Choice>
              <mc:Fallback>
                <p:oleObj name="Equation" r:id="rId8" imgW="1549080" imgH="393480" progId="Equation.DSMT4">
                  <p:embed/>
                  <p:pic>
                    <p:nvPicPr>
                      <p:cNvPr id="8" name="Object 7">
                        <a:extLst>
                          <a:ext uri="{FF2B5EF4-FFF2-40B4-BE49-F238E27FC236}">
                            <a16:creationId xmlns:a16="http://schemas.microsoft.com/office/drawing/2014/main" id="{F8E08A41-5F25-49C3-8D50-EDB39B672087}"/>
                          </a:ext>
                        </a:extLst>
                      </p:cNvPr>
                      <p:cNvPicPr>
                        <a:picLocks noChangeAspect="1" noChangeArrowheads="1"/>
                      </p:cNvPicPr>
                      <p:nvPr/>
                    </p:nvPicPr>
                    <p:blipFill>
                      <a:blip r:embed="rId9"/>
                      <a:srcRect/>
                      <a:stretch>
                        <a:fillRect/>
                      </a:stretch>
                    </p:blipFill>
                    <p:spPr bwMode="auto">
                      <a:xfrm>
                        <a:off x="9336088" y="6135688"/>
                        <a:ext cx="1811337" cy="460375"/>
                      </a:xfrm>
                      <a:prstGeom prst="rect">
                        <a:avLst/>
                      </a:prstGeom>
                      <a:noFill/>
                    </p:spPr>
                  </p:pic>
                </p:oleObj>
              </mc:Fallback>
            </mc:AlternateContent>
          </a:graphicData>
        </a:graphic>
      </p:graphicFrame>
    </p:spTree>
    <p:extLst>
      <p:ext uri="{BB962C8B-B14F-4D97-AF65-F5344CB8AC3E}">
        <p14:creationId xmlns:p14="http://schemas.microsoft.com/office/powerpoint/2010/main" val="3739838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93706" y="75354"/>
            <a:ext cx="4359414" cy="584775"/>
          </a:xfrm>
          <a:prstGeom prst="rect">
            <a:avLst/>
          </a:prstGeom>
          <a:noFill/>
        </p:spPr>
        <p:txBody>
          <a:bodyPr wrap="square" rtlCol="0">
            <a:spAutoFit/>
          </a:bodyPr>
          <a:lstStyle/>
          <a:p>
            <a:r>
              <a:rPr lang="en-US" sz="3200" b="1" u="sng"/>
              <a:t>Translational Symmetry</a:t>
            </a:r>
            <a:endParaRPr lang="en-US" sz="3600" b="1" u="sng"/>
          </a:p>
        </p:txBody>
      </p:sp>
      <p:sp>
        <p:nvSpPr>
          <p:cNvPr id="47" name="TextBox 46">
            <a:extLst>
              <a:ext uri="{FF2B5EF4-FFF2-40B4-BE49-F238E27FC236}">
                <a16:creationId xmlns:a16="http://schemas.microsoft.com/office/drawing/2014/main" id="{094A2A2A-6284-4993-8755-B779E334034C}"/>
              </a:ext>
            </a:extLst>
          </p:cNvPr>
          <p:cNvSpPr txBox="1"/>
          <p:nvPr/>
        </p:nvSpPr>
        <p:spPr>
          <a:xfrm>
            <a:off x="282069" y="1153948"/>
            <a:ext cx="5238096" cy="338554"/>
          </a:xfrm>
          <a:prstGeom prst="rect">
            <a:avLst/>
          </a:prstGeom>
          <a:noFill/>
        </p:spPr>
        <p:txBody>
          <a:bodyPr wrap="square" rtlCol="0">
            <a:spAutoFit/>
          </a:bodyPr>
          <a:lstStyle/>
          <a:p>
            <a:r>
              <a:rPr lang="en-US" sz="1600"/>
              <a:t>Let’s look at translational symmetry.  The operator is:</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2763030649"/>
              </p:ext>
            </p:extLst>
          </p:nvPr>
        </p:nvGraphicFramePr>
        <p:xfrm>
          <a:off x="347202" y="1671018"/>
          <a:ext cx="1415733" cy="374609"/>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4"/>
                      <a:srcRect/>
                      <a:stretch>
                        <a:fillRect/>
                      </a:stretch>
                    </p:blipFill>
                    <p:spPr bwMode="auto">
                      <a:xfrm>
                        <a:off x="347202" y="1671018"/>
                        <a:ext cx="1415733" cy="374609"/>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282068" y="2160380"/>
            <a:ext cx="9049734" cy="584775"/>
          </a:xfrm>
          <a:prstGeom prst="rect">
            <a:avLst/>
          </a:prstGeom>
          <a:noFill/>
        </p:spPr>
        <p:txBody>
          <a:bodyPr wrap="square" rtlCol="0">
            <a:spAutoFit/>
          </a:bodyPr>
          <a:lstStyle/>
          <a:p>
            <a:r>
              <a:rPr lang="en-US" sz="1600"/>
              <a:t>Note how these are unitary, in that their Hermitian conjugates are their own inverses. Typical properties are as follows…</a:t>
            </a:r>
          </a:p>
        </p:txBody>
      </p:sp>
      <p:graphicFrame>
        <p:nvGraphicFramePr>
          <p:cNvPr id="23" name="Object 22">
            <a:extLst>
              <a:ext uri="{FF2B5EF4-FFF2-40B4-BE49-F238E27FC236}">
                <a16:creationId xmlns:a16="http://schemas.microsoft.com/office/drawing/2014/main" id="{E8CA5A7F-F5AB-44D9-82A5-5F74D3C2518B}"/>
              </a:ext>
            </a:extLst>
          </p:cNvPr>
          <p:cNvGraphicFramePr>
            <a:graphicFrameLocks noChangeAspect="1"/>
          </p:cNvGraphicFramePr>
          <p:nvPr>
            <p:extLst>
              <p:ext uri="{D42A27DB-BD31-4B8C-83A1-F6EECF244321}">
                <p14:modId xmlns:p14="http://schemas.microsoft.com/office/powerpoint/2010/main" val="338821828"/>
              </p:ext>
            </p:extLst>
          </p:nvPr>
        </p:nvGraphicFramePr>
        <p:xfrm>
          <a:off x="356930" y="2866240"/>
          <a:ext cx="1716535" cy="1515664"/>
        </p:xfrm>
        <a:graphic>
          <a:graphicData uri="http://schemas.openxmlformats.org/presentationml/2006/ole">
            <mc:AlternateContent xmlns:mc="http://schemas.openxmlformats.org/markup-compatibility/2006">
              <mc:Choice xmlns:v="urn:schemas-microsoft-com:vml" Requires="v">
                <p:oleObj name="Equation" r:id="rId5" imgW="1155600" imgH="1015920" progId="Equation.DSMT4">
                  <p:embed/>
                </p:oleObj>
              </mc:Choice>
              <mc:Fallback>
                <p:oleObj name="Equation" r:id="rId5" imgW="1155600" imgH="1015920" progId="Equation.DSMT4">
                  <p:embed/>
                  <p:pic>
                    <p:nvPicPr>
                      <p:cNvPr id="30" name="Object 29">
                        <a:extLst>
                          <a:ext uri="{FF2B5EF4-FFF2-40B4-BE49-F238E27FC236}">
                            <a16:creationId xmlns:a16="http://schemas.microsoft.com/office/drawing/2014/main" id="{B95B53E2-A754-44F0-8BC1-41C4B75AC2D7}"/>
                          </a:ext>
                        </a:extLst>
                      </p:cNvPr>
                      <p:cNvPicPr>
                        <a:picLocks noChangeAspect="1" noChangeArrowheads="1"/>
                      </p:cNvPicPr>
                      <p:nvPr/>
                    </p:nvPicPr>
                    <p:blipFill>
                      <a:blip r:embed="rId6"/>
                      <a:srcRect/>
                      <a:stretch>
                        <a:fillRect/>
                      </a:stretch>
                    </p:blipFill>
                    <p:spPr bwMode="auto">
                      <a:xfrm>
                        <a:off x="356930" y="2866240"/>
                        <a:ext cx="1716535" cy="151566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758756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324510" y="90418"/>
            <a:ext cx="4166649" cy="584775"/>
          </a:xfrm>
          <a:prstGeom prst="rect">
            <a:avLst/>
          </a:prstGeom>
          <a:noFill/>
        </p:spPr>
        <p:txBody>
          <a:bodyPr wrap="square" rtlCol="0">
            <a:spAutoFit/>
          </a:bodyPr>
          <a:lstStyle/>
          <a:p>
            <a:r>
              <a:rPr lang="en-US" sz="3200" b="1" u="sng"/>
              <a:t>Rotational Symmetry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7" name="TextBox 46">
            <a:extLst>
              <a:ext uri="{FF2B5EF4-FFF2-40B4-BE49-F238E27FC236}">
                <a16:creationId xmlns:a16="http://schemas.microsoft.com/office/drawing/2014/main" id="{094A2A2A-6284-4993-8755-B779E334034C}"/>
              </a:ext>
            </a:extLst>
          </p:cNvPr>
          <p:cNvSpPr txBox="1"/>
          <p:nvPr/>
        </p:nvSpPr>
        <p:spPr>
          <a:xfrm>
            <a:off x="292229" y="818668"/>
            <a:ext cx="4166649" cy="338554"/>
          </a:xfrm>
          <a:prstGeom prst="rect">
            <a:avLst/>
          </a:prstGeom>
          <a:noFill/>
        </p:spPr>
        <p:txBody>
          <a:bodyPr wrap="square" rtlCol="0">
            <a:spAutoFit/>
          </a:bodyPr>
          <a:lstStyle/>
          <a:p>
            <a:r>
              <a:rPr lang="en-US" sz="1600"/>
              <a:t>The spatial rotation operator looks like this:</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1748432109"/>
              </p:ext>
            </p:extLst>
          </p:nvPr>
        </p:nvGraphicFramePr>
        <p:xfrm>
          <a:off x="354013" y="1297306"/>
          <a:ext cx="1501775" cy="391372"/>
        </p:xfrm>
        <a:graphic>
          <a:graphicData uri="http://schemas.openxmlformats.org/presentationml/2006/ole">
            <mc:AlternateContent xmlns:mc="http://schemas.openxmlformats.org/markup-compatibility/2006">
              <mc:Choice xmlns:v="urn:schemas-microsoft-com:vml" Requires="v">
                <p:oleObj name="Equation" r:id="rId3" imgW="965160" imgH="253800" progId="Equation.DSMT4">
                  <p:embed/>
                </p:oleObj>
              </mc:Choice>
              <mc:Fallback>
                <p:oleObj name="Equation" r:id="rId3" imgW="965160" imgH="2538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4"/>
                      <a:srcRect/>
                      <a:stretch>
                        <a:fillRect/>
                      </a:stretch>
                    </p:blipFill>
                    <p:spPr bwMode="auto">
                      <a:xfrm>
                        <a:off x="354013" y="1297306"/>
                        <a:ext cx="1501775" cy="391372"/>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292229" y="1759948"/>
            <a:ext cx="10834542" cy="338554"/>
          </a:xfrm>
          <a:prstGeom prst="rect">
            <a:avLst/>
          </a:prstGeom>
          <a:noFill/>
        </p:spPr>
        <p:txBody>
          <a:bodyPr wrap="square" rtlCol="0">
            <a:spAutoFit/>
          </a:bodyPr>
          <a:lstStyle/>
          <a:p>
            <a:r>
              <a:rPr lang="en-US" sz="1600"/>
              <a:t>Note how these are unitary, in that their Hermitian conjugates are their own inverses. Typical properties are as follows…</a:t>
            </a:r>
          </a:p>
        </p:txBody>
      </p:sp>
      <p:graphicFrame>
        <p:nvGraphicFramePr>
          <p:cNvPr id="28" name="Object 27">
            <a:extLst>
              <a:ext uri="{FF2B5EF4-FFF2-40B4-BE49-F238E27FC236}">
                <a16:creationId xmlns:a16="http://schemas.microsoft.com/office/drawing/2014/main" id="{8B554C39-A6E1-4823-A0C1-18E9A41CF6C6}"/>
              </a:ext>
            </a:extLst>
          </p:cNvPr>
          <p:cNvGraphicFramePr>
            <a:graphicFrameLocks noChangeAspect="1"/>
          </p:cNvGraphicFramePr>
          <p:nvPr>
            <p:extLst>
              <p:ext uri="{D42A27DB-BD31-4B8C-83A1-F6EECF244321}">
                <p14:modId xmlns:p14="http://schemas.microsoft.com/office/powerpoint/2010/main" val="3096986485"/>
              </p:ext>
            </p:extLst>
          </p:nvPr>
        </p:nvGraphicFramePr>
        <p:xfrm>
          <a:off x="354013" y="2199597"/>
          <a:ext cx="1360487" cy="1220788"/>
        </p:xfrm>
        <a:graphic>
          <a:graphicData uri="http://schemas.openxmlformats.org/presentationml/2006/ole">
            <mc:AlternateContent xmlns:mc="http://schemas.openxmlformats.org/markup-compatibility/2006">
              <mc:Choice xmlns:v="urn:schemas-microsoft-com:vml" Requires="v">
                <p:oleObj name="Equation" r:id="rId5" imgW="927000" imgH="825480" progId="Equation.DSMT4">
                  <p:embed/>
                </p:oleObj>
              </mc:Choice>
              <mc:Fallback>
                <p:oleObj name="Equation" r:id="rId5" imgW="927000" imgH="825480" progId="Equation.DSMT4">
                  <p:embed/>
                  <p:pic>
                    <p:nvPicPr>
                      <p:cNvPr id="28" name="Object 27">
                        <a:extLst>
                          <a:ext uri="{FF2B5EF4-FFF2-40B4-BE49-F238E27FC236}">
                            <a16:creationId xmlns:a16="http://schemas.microsoft.com/office/drawing/2014/main" id="{8B554C39-A6E1-4823-A0C1-18E9A41CF6C6}"/>
                          </a:ext>
                        </a:extLst>
                      </p:cNvPr>
                      <p:cNvPicPr>
                        <a:picLocks noChangeAspect="1" noChangeArrowheads="1"/>
                      </p:cNvPicPr>
                      <p:nvPr/>
                    </p:nvPicPr>
                    <p:blipFill>
                      <a:blip r:embed="rId6"/>
                      <a:srcRect/>
                      <a:stretch>
                        <a:fillRect/>
                      </a:stretch>
                    </p:blipFill>
                    <p:spPr bwMode="auto">
                      <a:xfrm>
                        <a:off x="354013" y="2199597"/>
                        <a:ext cx="1360487" cy="1220788"/>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E1A79796-881B-417E-9F68-9A90A16DC09B}"/>
              </a:ext>
            </a:extLst>
          </p:cNvPr>
          <p:cNvGraphicFramePr>
            <a:graphicFrameLocks noChangeAspect="1"/>
          </p:cNvGraphicFramePr>
          <p:nvPr>
            <p:extLst>
              <p:ext uri="{D42A27DB-BD31-4B8C-83A1-F6EECF244321}">
                <p14:modId xmlns:p14="http://schemas.microsoft.com/office/powerpoint/2010/main" val="3528143088"/>
              </p:ext>
            </p:extLst>
          </p:nvPr>
        </p:nvGraphicFramePr>
        <p:xfrm>
          <a:off x="312738" y="4623753"/>
          <a:ext cx="1309687" cy="346075"/>
        </p:xfrm>
        <a:graphic>
          <a:graphicData uri="http://schemas.openxmlformats.org/presentationml/2006/ole">
            <mc:AlternateContent xmlns:mc="http://schemas.openxmlformats.org/markup-compatibility/2006">
              <mc:Choice xmlns:v="urn:schemas-microsoft-com:vml" Requires="v">
                <p:oleObj name="Equation" r:id="rId7" imgW="952200" imgH="253800" progId="Equation.DSMT4">
                  <p:embed/>
                </p:oleObj>
              </mc:Choice>
              <mc:Fallback>
                <p:oleObj name="Equation" r:id="rId7" imgW="952200" imgH="253800" progId="Equation.DSMT4">
                  <p:embed/>
                  <p:pic>
                    <p:nvPicPr>
                      <p:cNvPr id="29" name="Object 28">
                        <a:extLst>
                          <a:ext uri="{FF2B5EF4-FFF2-40B4-BE49-F238E27FC236}">
                            <a16:creationId xmlns:a16="http://schemas.microsoft.com/office/drawing/2014/main" id="{E1A79796-881B-417E-9F68-9A90A16DC09B}"/>
                          </a:ext>
                        </a:extLst>
                      </p:cNvPr>
                      <p:cNvPicPr>
                        <a:picLocks noChangeAspect="1" noChangeArrowheads="1"/>
                      </p:cNvPicPr>
                      <p:nvPr/>
                    </p:nvPicPr>
                    <p:blipFill>
                      <a:blip r:embed="rId8"/>
                      <a:srcRect/>
                      <a:stretch>
                        <a:fillRect/>
                      </a:stretch>
                    </p:blipFill>
                    <p:spPr bwMode="auto">
                      <a:xfrm>
                        <a:off x="312738" y="4623753"/>
                        <a:ext cx="1309687" cy="346075"/>
                      </a:xfrm>
                      <a:prstGeom prst="rect">
                        <a:avLst/>
                      </a:prstGeom>
                      <a:solidFill>
                        <a:srgbClr val="CCFFCC"/>
                      </a:solidFill>
                    </p:spPr>
                  </p:pic>
                </p:oleObj>
              </mc:Fallback>
            </mc:AlternateContent>
          </a:graphicData>
        </a:graphic>
      </p:graphicFrame>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3D307EE-5177-4287-8610-1D6980367AA9}"/>
                  </a:ext>
                </a:extLst>
              </p:cNvPr>
              <p:cNvSpPr txBox="1"/>
              <p:nvPr/>
            </p:nvSpPr>
            <p:spPr>
              <a:xfrm>
                <a:off x="1791970" y="2135354"/>
                <a:ext cx="3155950" cy="1600438"/>
              </a:xfrm>
              <a:prstGeom prst="rect">
                <a:avLst/>
              </a:prstGeom>
              <a:noFill/>
            </p:spPr>
            <p:txBody>
              <a:bodyPr wrap="square" rtlCol="0">
                <a:spAutoFit/>
              </a:bodyPr>
              <a:lstStyle/>
              <a:p>
                <a:r>
                  <a:rPr lang="en-US" sz="1400"/>
                  <a:t>R</a:t>
                </a:r>
                <a:r>
                  <a:rPr lang="en-US" sz="1400" baseline="-25000"/>
                  <a:t>ij</a:t>
                </a:r>
                <a:r>
                  <a:rPr lang="en-US" sz="1400"/>
                  <a:t> is the matrix describing that rotation.  The matrix is ‘induced’ by the rotation.  Here’s ways to get the components of a rotated vector.  Use the top line to see that rotating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a:t> by 90</a:t>
                </a:r>
                <a:r>
                  <a:rPr lang="en-US" sz="1400" baseline="30000"/>
                  <a:t>o</a:t>
                </a:r>
                <a:r>
                  <a:rPr lang="en-US" sz="1400"/>
                  <a:t> gives you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𝑦</m:t>
                        </m:r>
                      </m:e>
                    </m:acc>
                  </m:oMath>
                </a14:m>
                <a:r>
                  <a:rPr lang="en-US" sz="1400"/>
                  <a:t>.  Last line has formula for expressing R in different bases.  </a:t>
                </a:r>
              </a:p>
            </p:txBody>
          </p:sp>
        </mc:Choice>
        <mc:Fallback xmlns="">
          <p:sp>
            <p:nvSpPr>
              <p:cNvPr id="8" name="TextBox 7">
                <a:extLst>
                  <a:ext uri="{FF2B5EF4-FFF2-40B4-BE49-F238E27FC236}">
                    <a16:creationId xmlns:a16="http://schemas.microsoft.com/office/drawing/2014/main" id="{83D307EE-5177-4287-8610-1D6980367AA9}"/>
                  </a:ext>
                </a:extLst>
              </p:cNvPr>
              <p:cNvSpPr txBox="1">
                <a:spLocks noRot="1" noChangeAspect="1" noMove="1" noResize="1" noEditPoints="1" noAdjustHandles="1" noChangeArrowheads="1" noChangeShapeType="1" noTextEdit="1"/>
              </p:cNvSpPr>
              <p:nvPr/>
            </p:nvSpPr>
            <p:spPr>
              <a:xfrm>
                <a:off x="1791970" y="2135354"/>
                <a:ext cx="3155950" cy="1600438"/>
              </a:xfrm>
              <a:prstGeom prst="rect">
                <a:avLst/>
              </a:prstGeom>
              <a:blipFill>
                <a:blip r:embed="rId9"/>
                <a:stretch>
                  <a:fillRect l="-579" t="-380" r="-193" b="-3042"/>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B1BA752C-1DA8-4525-9818-2269F9A439B9}"/>
              </a:ext>
            </a:extLst>
          </p:cNvPr>
          <p:cNvSpPr txBox="1"/>
          <p:nvPr/>
        </p:nvSpPr>
        <p:spPr>
          <a:xfrm>
            <a:off x="248920" y="3761983"/>
            <a:ext cx="9313686" cy="584775"/>
          </a:xfrm>
          <a:prstGeom prst="rect">
            <a:avLst/>
          </a:prstGeom>
          <a:noFill/>
        </p:spPr>
        <p:txBody>
          <a:bodyPr wrap="square" rtlCol="0">
            <a:spAutoFit/>
          </a:bodyPr>
          <a:lstStyle/>
          <a:p>
            <a:r>
              <a:rPr lang="en-US" sz="1600"/>
              <a:t>Things change a little bit if we include spin in the rotation operator.  It wouldn’t affect any of the spatial operators.  But it would affect spin operators.  For instance, let’s consider its operation in the (1/2) spin basis…</a:t>
            </a:r>
          </a:p>
        </p:txBody>
      </p:sp>
      <p:graphicFrame>
        <p:nvGraphicFramePr>
          <p:cNvPr id="15" name="Object 14">
            <a:extLst>
              <a:ext uri="{FF2B5EF4-FFF2-40B4-BE49-F238E27FC236}">
                <a16:creationId xmlns:a16="http://schemas.microsoft.com/office/drawing/2014/main" id="{C94383AF-D5DB-42D5-98F1-C3C3754BED32}"/>
              </a:ext>
            </a:extLst>
          </p:cNvPr>
          <p:cNvGraphicFramePr>
            <a:graphicFrameLocks noChangeAspect="1"/>
          </p:cNvGraphicFramePr>
          <p:nvPr>
            <p:extLst>
              <p:ext uri="{D42A27DB-BD31-4B8C-83A1-F6EECF244321}">
                <p14:modId xmlns:p14="http://schemas.microsoft.com/office/powerpoint/2010/main" val="4186269904"/>
              </p:ext>
            </p:extLst>
          </p:nvPr>
        </p:nvGraphicFramePr>
        <p:xfrm>
          <a:off x="2944652" y="4483874"/>
          <a:ext cx="5286375" cy="1587500"/>
        </p:xfrm>
        <a:graphic>
          <a:graphicData uri="http://schemas.openxmlformats.org/presentationml/2006/ole">
            <mc:AlternateContent xmlns:mc="http://schemas.openxmlformats.org/markup-compatibility/2006">
              <mc:Choice xmlns:v="urn:schemas-microsoft-com:vml" Requires="v">
                <p:oleObj name="Equation" r:id="rId10" imgW="5283000" imgH="1587240" progId="Equation.DSMT4">
                  <p:embed/>
                </p:oleObj>
              </mc:Choice>
              <mc:Fallback>
                <p:oleObj name="Equation" r:id="rId10" imgW="5283000" imgH="1587240" progId="Equation.DSMT4">
                  <p:embed/>
                  <p:pic>
                    <p:nvPicPr>
                      <p:cNvPr id="15" name="Object 14">
                        <a:extLst>
                          <a:ext uri="{FF2B5EF4-FFF2-40B4-BE49-F238E27FC236}">
                            <a16:creationId xmlns:a16="http://schemas.microsoft.com/office/drawing/2014/main" id="{C94383AF-D5DB-42D5-98F1-C3C3754BED32}"/>
                          </a:ext>
                        </a:extLst>
                      </p:cNvPr>
                      <p:cNvPicPr>
                        <a:picLocks noChangeAspect="1" noChangeArrowheads="1"/>
                      </p:cNvPicPr>
                      <p:nvPr/>
                    </p:nvPicPr>
                    <p:blipFill>
                      <a:blip r:embed="rId11"/>
                      <a:srcRect/>
                      <a:stretch>
                        <a:fillRect/>
                      </a:stretch>
                    </p:blipFill>
                    <p:spPr bwMode="auto">
                      <a:xfrm>
                        <a:off x="2944652" y="4483874"/>
                        <a:ext cx="5286375" cy="158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Freeform: Shape 31">
            <a:extLst>
              <a:ext uri="{FF2B5EF4-FFF2-40B4-BE49-F238E27FC236}">
                <a16:creationId xmlns:a16="http://schemas.microsoft.com/office/drawing/2014/main" id="{A9E90BA9-5E29-42DA-80AC-D1F16DA8B8F8}"/>
              </a:ext>
            </a:extLst>
          </p:cNvPr>
          <p:cNvSpPr/>
          <p:nvPr/>
        </p:nvSpPr>
        <p:spPr>
          <a:xfrm>
            <a:off x="7972967" y="4817021"/>
            <a:ext cx="894944" cy="1012040"/>
          </a:xfrm>
          <a:custGeom>
            <a:avLst/>
            <a:gdLst>
              <a:gd name="connsiteX0" fmla="*/ 0 w 894944"/>
              <a:gd name="connsiteY0" fmla="*/ 1012040 h 1012040"/>
              <a:gd name="connsiteX1" fmla="*/ 175097 w 894944"/>
              <a:gd name="connsiteY1" fmla="*/ 1002312 h 1012040"/>
              <a:gd name="connsiteX2" fmla="*/ 311285 w 894944"/>
              <a:gd name="connsiteY2" fmla="*/ 924491 h 1012040"/>
              <a:gd name="connsiteX3" fmla="*/ 369651 w 894944"/>
              <a:gd name="connsiteY3" fmla="*/ 895308 h 1012040"/>
              <a:gd name="connsiteX4" fmla="*/ 418289 w 894944"/>
              <a:gd name="connsiteY4" fmla="*/ 827214 h 1012040"/>
              <a:gd name="connsiteX5" fmla="*/ 447472 w 894944"/>
              <a:gd name="connsiteY5" fmla="*/ 778576 h 1012040"/>
              <a:gd name="connsiteX6" fmla="*/ 457200 w 894944"/>
              <a:gd name="connsiteY6" fmla="*/ 749393 h 1012040"/>
              <a:gd name="connsiteX7" fmla="*/ 476655 w 894944"/>
              <a:gd name="connsiteY7" fmla="*/ 700755 h 1012040"/>
              <a:gd name="connsiteX8" fmla="*/ 486383 w 894944"/>
              <a:gd name="connsiteY8" fmla="*/ 671572 h 1012040"/>
              <a:gd name="connsiteX9" fmla="*/ 505838 w 894944"/>
              <a:gd name="connsiteY9" fmla="*/ 632661 h 1012040"/>
              <a:gd name="connsiteX10" fmla="*/ 535021 w 894944"/>
              <a:gd name="connsiteY10" fmla="*/ 564568 h 1012040"/>
              <a:gd name="connsiteX11" fmla="*/ 554476 w 894944"/>
              <a:gd name="connsiteY11" fmla="*/ 496474 h 1012040"/>
              <a:gd name="connsiteX12" fmla="*/ 583659 w 894944"/>
              <a:gd name="connsiteY12" fmla="*/ 438108 h 1012040"/>
              <a:gd name="connsiteX13" fmla="*/ 612842 w 894944"/>
              <a:gd name="connsiteY13" fmla="*/ 350559 h 1012040"/>
              <a:gd name="connsiteX14" fmla="*/ 632297 w 894944"/>
              <a:gd name="connsiteY14" fmla="*/ 292193 h 1012040"/>
              <a:gd name="connsiteX15" fmla="*/ 651753 w 894944"/>
              <a:gd name="connsiteY15" fmla="*/ 263010 h 1012040"/>
              <a:gd name="connsiteX16" fmla="*/ 690663 w 894944"/>
              <a:gd name="connsiteY16" fmla="*/ 185189 h 1012040"/>
              <a:gd name="connsiteX17" fmla="*/ 758757 w 894944"/>
              <a:gd name="connsiteY17" fmla="*/ 126823 h 1012040"/>
              <a:gd name="connsiteX18" fmla="*/ 787940 w 894944"/>
              <a:gd name="connsiteY18" fmla="*/ 87912 h 1012040"/>
              <a:gd name="connsiteX19" fmla="*/ 846306 w 894944"/>
              <a:gd name="connsiteY19" fmla="*/ 29546 h 1012040"/>
              <a:gd name="connsiteX20" fmla="*/ 856034 w 894944"/>
              <a:gd name="connsiteY20" fmla="*/ 363 h 1012040"/>
              <a:gd name="connsiteX21" fmla="*/ 875489 w 894944"/>
              <a:gd name="connsiteY21" fmla="*/ 19819 h 1012040"/>
              <a:gd name="connsiteX22" fmla="*/ 894944 w 894944"/>
              <a:gd name="connsiteY22" fmla="*/ 49002 h 1012040"/>
              <a:gd name="connsiteX23" fmla="*/ 875489 w 894944"/>
              <a:gd name="connsiteY23" fmla="*/ 117095 h 1012040"/>
              <a:gd name="connsiteX24" fmla="*/ 856034 w 894944"/>
              <a:gd name="connsiteY24" fmla="*/ 136551 h 1012040"/>
              <a:gd name="connsiteX25" fmla="*/ 836578 w 894944"/>
              <a:gd name="connsiteY25" fmla="*/ 194917 h 1012040"/>
              <a:gd name="connsiteX26" fmla="*/ 826851 w 894944"/>
              <a:gd name="connsiteY26" fmla="*/ 224100 h 1012040"/>
              <a:gd name="connsiteX27" fmla="*/ 836578 w 894944"/>
              <a:gd name="connsiteY27" fmla="*/ 165734 h 1012040"/>
              <a:gd name="connsiteX28" fmla="*/ 856034 w 894944"/>
              <a:gd name="connsiteY28" fmla="*/ 107368 h 1012040"/>
              <a:gd name="connsiteX29" fmla="*/ 865761 w 894944"/>
              <a:gd name="connsiteY29" fmla="*/ 78185 h 1012040"/>
              <a:gd name="connsiteX30" fmla="*/ 875489 w 894944"/>
              <a:gd name="connsiteY30" fmla="*/ 49002 h 1012040"/>
              <a:gd name="connsiteX31" fmla="*/ 885217 w 894944"/>
              <a:gd name="connsiteY31" fmla="*/ 19819 h 1012040"/>
              <a:gd name="connsiteX32" fmla="*/ 700391 w 894944"/>
              <a:gd name="connsiteY32" fmla="*/ 10091 h 101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4944" h="1012040">
                <a:moveTo>
                  <a:pt x="0" y="1012040"/>
                </a:moveTo>
                <a:cubicBezTo>
                  <a:pt x="58366" y="1008797"/>
                  <a:pt x="117132" y="1009873"/>
                  <a:pt x="175097" y="1002312"/>
                </a:cubicBezTo>
                <a:cubicBezTo>
                  <a:pt x="231911" y="994902"/>
                  <a:pt x="258197" y="942188"/>
                  <a:pt x="311285" y="924491"/>
                </a:cubicBezTo>
                <a:cubicBezTo>
                  <a:pt x="351559" y="911066"/>
                  <a:pt x="331936" y="920451"/>
                  <a:pt x="369651" y="895308"/>
                </a:cubicBezTo>
                <a:cubicBezTo>
                  <a:pt x="391057" y="866766"/>
                  <a:pt x="400507" y="855665"/>
                  <a:pt x="418289" y="827214"/>
                </a:cubicBezTo>
                <a:cubicBezTo>
                  <a:pt x="428310" y="811181"/>
                  <a:pt x="439016" y="795487"/>
                  <a:pt x="447472" y="778576"/>
                </a:cubicBezTo>
                <a:cubicBezTo>
                  <a:pt x="452058" y="769405"/>
                  <a:pt x="453600" y="758994"/>
                  <a:pt x="457200" y="749393"/>
                </a:cubicBezTo>
                <a:cubicBezTo>
                  <a:pt x="463331" y="733043"/>
                  <a:pt x="470524" y="717105"/>
                  <a:pt x="476655" y="700755"/>
                </a:cubicBezTo>
                <a:cubicBezTo>
                  <a:pt x="480255" y="691154"/>
                  <a:pt x="482344" y="680997"/>
                  <a:pt x="486383" y="671572"/>
                </a:cubicBezTo>
                <a:cubicBezTo>
                  <a:pt x="492095" y="658243"/>
                  <a:pt x="500746" y="646239"/>
                  <a:pt x="505838" y="632661"/>
                </a:cubicBezTo>
                <a:cubicBezTo>
                  <a:pt x="532758" y="560873"/>
                  <a:pt x="495595" y="623707"/>
                  <a:pt x="535021" y="564568"/>
                </a:cubicBezTo>
                <a:cubicBezTo>
                  <a:pt x="538139" y="552095"/>
                  <a:pt x="547496" y="510434"/>
                  <a:pt x="554476" y="496474"/>
                </a:cubicBezTo>
                <a:cubicBezTo>
                  <a:pt x="582897" y="439632"/>
                  <a:pt x="567358" y="495158"/>
                  <a:pt x="583659" y="438108"/>
                </a:cubicBezTo>
                <a:cubicBezTo>
                  <a:pt x="613167" y="334834"/>
                  <a:pt x="568119" y="473548"/>
                  <a:pt x="612842" y="350559"/>
                </a:cubicBezTo>
                <a:cubicBezTo>
                  <a:pt x="619850" y="331286"/>
                  <a:pt x="620921" y="309256"/>
                  <a:pt x="632297" y="292193"/>
                </a:cubicBezTo>
                <a:cubicBezTo>
                  <a:pt x="638782" y="282465"/>
                  <a:pt x="646155" y="273274"/>
                  <a:pt x="651753" y="263010"/>
                </a:cubicBezTo>
                <a:cubicBezTo>
                  <a:pt x="665641" y="237549"/>
                  <a:pt x="670155" y="205697"/>
                  <a:pt x="690663" y="185189"/>
                </a:cubicBezTo>
                <a:cubicBezTo>
                  <a:pt x="737841" y="138011"/>
                  <a:pt x="714312" y="156453"/>
                  <a:pt x="758757" y="126823"/>
                </a:cubicBezTo>
                <a:cubicBezTo>
                  <a:pt x="768485" y="113853"/>
                  <a:pt x="777094" y="99963"/>
                  <a:pt x="787940" y="87912"/>
                </a:cubicBezTo>
                <a:cubicBezTo>
                  <a:pt x="806346" y="67461"/>
                  <a:pt x="846306" y="29546"/>
                  <a:pt x="846306" y="29546"/>
                </a:cubicBezTo>
                <a:cubicBezTo>
                  <a:pt x="849549" y="19818"/>
                  <a:pt x="846306" y="3605"/>
                  <a:pt x="856034" y="363"/>
                </a:cubicBezTo>
                <a:cubicBezTo>
                  <a:pt x="864735" y="-2537"/>
                  <a:pt x="869760" y="12657"/>
                  <a:pt x="875489" y="19819"/>
                </a:cubicBezTo>
                <a:cubicBezTo>
                  <a:pt x="882792" y="28948"/>
                  <a:pt x="888459" y="39274"/>
                  <a:pt x="894944" y="49002"/>
                </a:cubicBezTo>
                <a:cubicBezTo>
                  <a:pt x="893126" y="56275"/>
                  <a:pt x="881471" y="107124"/>
                  <a:pt x="875489" y="117095"/>
                </a:cubicBezTo>
                <a:cubicBezTo>
                  <a:pt x="870770" y="124959"/>
                  <a:pt x="862519" y="130066"/>
                  <a:pt x="856034" y="136551"/>
                </a:cubicBezTo>
                <a:lnTo>
                  <a:pt x="836578" y="194917"/>
                </a:lnTo>
                <a:cubicBezTo>
                  <a:pt x="833335" y="204645"/>
                  <a:pt x="825165" y="234214"/>
                  <a:pt x="826851" y="224100"/>
                </a:cubicBezTo>
                <a:cubicBezTo>
                  <a:pt x="830093" y="204645"/>
                  <a:pt x="831794" y="184869"/>
                  <a:pt x="836578" y="165734"/>
                </a:cubicBezTo>
                <a:cubicBezTo>
                  <a:pt x="841552" y="145839"/>
                  <a:pt x="849549" y="126823"/>
                  <a:pt x="856034" y="107368"/>
                </a:cubicBezTo>
                <a:lnTo>
                  <a:pt x="865761" y="78185"/>
                </a:lnTo>
                <a:lnTo>
                  <a:pt x="875489" y="49002"/>
                </a:lnTo>
                <a:lnTo>
                  <a:pt x="885217" y="19819"/>
                </a:lnTo>
                <a:cubicBezTo>
                  <a:pt x="806816" y="-6316"/>
                  <a:pt x="866288" y="10091"/>
                  <a:pt x="700391" y="1009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5" name="Object 34">
            <a:extLst>
              <a:ext uri="{FF2B5EF4-FFF2-40B4-BE49-F238E27FC236}">
                <a16:creationId xmlns:a16="http://schemas.microsoft.com/office/drawing/2014/main" id="{48B90C50-2F37-46B2-8321-A9C95BD5BBB5}"/>
              </a:ext>
            </a:extLst>
          </p:cNvPr>
          <p:cNvGraphicFramePr>
            <a:graphicFrameLocks noChangeAspect="1"/>
          </p:cNvGraphicFramePr>
          <p:nvPr>
            <p:extLst>
              <p:ext uri="{D42A27DB-BD31-4B8C-83A1-F6EECF244321}">
                <p14:modId xmlns:p14="http://schemas.microsoft.com/office/powerpoint/2010/main" val="307041573"/>
              </p:ext>
            </p:extLst>
          </p:nvPr>
        </p:nvGraphicFramePr>
        <p:xfrm>
          <a:off x="9039655" y="4623753"/>
          <a:ext cx="1914525" cy="312738"/>
        </p:xfrm>
        <a:graphic>
          <a:graphicData uri="http://schemas.openxmlformats.org/presentationml/2006/ole">
            <mc:AlternateContent xmlns:mc="http://schemas.openxmlformats.org/markup-compatibility/2006">
              <mc:Choice xmlns:v="urn:schemas-microsoft-com:vml" Requires="v">
                <p:oleObj name="Equation" r:id="rId12" imgW="1485720" imgH="241200" progId="Equation.DSMT4">
                  <p:embed/>
                </p:oleObj>
              </mc:Choice>
              <mc:Fallback>
                <p:oleObj name="Equation" r:id="rId12" imgW="1485720" imgH="241200" progId="Equation.DSMT4">
                  <p:embed/>
                  <p:pic>
                    <p:nvPicPr>
                      <p:cNvPr id="35" name="Object 34">
                        <a:extLst>
                          <a:ext uri="{FF2B5EF4-FFF2-40B4-BE49-F238E27FC236}">
                            <a16:creationId xmlns:a16="http://schemas.microsoft.com/office/drawing/2014/main" id="{48B90C50-2F37-46B2-8321-A9C95BD5BBB5}"/>
                          </a:ext>
                        </a:extLst>
                      </p:cNvPr>
                      <p:cNvPicPr>
                        <a:picLocks noChangeAspect="1" noChangeArrowheads="1"/>
                      </p:cNvPicPr>
                      <p:nvPr/>
                    </p:nvPicPr>
                    <p:blipFill>
                      <a:blip r:embed="rId13"/>
                      <a:srcRect/>
                      <a:stretch>
                        <a:fillRect/>
                      </a:stretch>
                    </p:blipFill>
                    <p:spPr bwMode="auto">
                      <a:xfrm>
                        <a:off x="9039655" y="4623753"/>
                        <a:ext cx="1914525" cy="312738"/>
                      </a:xfrm>
                      <a:prstGeom prst="rect">
                        <a:avLst/>
                      </a:prstGeom>
                      <a:solidFill>
                        <a:srgbClr val="00CCFF">
                          <a:alpha val="44000"/>
                        </a:srgbClr>
                      </a:solidFill>
                    </p:spPr>
                  </p:pic>
                </p:oleObj>
              </mc:Fallback>
            </mc:AlternateContent>
          </a:graphicData>
        </a:graphic>
      </p:graphicFrame>
      <p:sp>
        <p:nvSpPr>
          <p:cNvPr id="34" name="TextBox 33">
            <a:extLst>
              <a:ext uri="{FF2B5EF4-FFF2-40B4-BE49-F238E27FC236}">
                <a16:creationId xmlns:a16="http://schemas.microsoft.com/office/drawing/2014/main" id="{386B60BA-58C3-4BE6-8A02-CBFBD026533D}"/>
              </a:ext>
            </a:extLst>
          </p:cNvPr>
          <p:cNvSpPr txBox="1"/>
          <p:nvPr/>
        </p:nvSpPr>
        <p:spPr>
          <a:xfrm>
            <a:off x="8958375" y="5075008"/>
            <a:ext cx="3015960" cy="738664"/>
          </a:xfrm>
          <a:prstGeom prst="rect">
            <a:avLst/>
          </a:prstGeom>
          <a:noFill/>
        </p:spPr>
        <p:txBody>
          <a:bodyPr wrap="square" rtlCol="0">
            <a:spAutoFit/>
          </a:bodyPr>
          <a:lstStyle/>
          <a:p>
            <a:r>
              <a:rPr lang="en-US" sz="1400"/>
              <a:t>So we get this interesting result that performing a 360 rotation on a spin inverts it, unlike spatial rotations.   </a:t>
            </a:r>
          </a:p>
        </p:txBody>
      </p:sp>
      <p:graphicFrame>
        <p:nvGraphicFramePr>
          <p:cNvPr id="3" name="Object 2">
            <a:extLst>
              <a:ext uri="{FF2B5EF4-FFF2-40B4-BE49-F238E27FC236}">
                <a16:creationId xmlns:a16="http://schemas.microsoft.com/office/drawing/2014/main" id="{A647B1B6-0894-4EB8-B8F5-7171E4741AF9}"/>
              </a:ext>
            </a:extLst>
          </p:cNvPr>
          <p:cNvGraphicFramePr>
            <a:graphicFrameLocks noChangeAspect="1"/>
          </p:cNvGraphicFramePr>
          <p:nvPr>
            <p:extLst>
              <p:ext uri="{D42A27DB-BD31-4B8C-83A1-F6EECF244321}">
                <p14:modId xmlns:p14="http://schemas.microsoft.com/office/powerpoint/2010/main" val="1655239635"/>
              </p:ext>
            </p:extLst>
          </p:nvPr>
        </p:nvGraphicFramePr>
        <p:xfrm>
          <a:off x="5048576" y="2241212"/>
          <a:ext cx="7007039" cy="1340477"/>
        </p:xfrm>
        <a:graphic>
          <a:graphicData uri="http://schemas.openxmlformats.org/presentationml/2006/ole">
            <mc:AlternateContent xmlns:mc="http://schemas.openxmlformats.org/markup-compatibility/2006">
              <mc:Choice xmlns:v="urn:schemas-microsoft-com:vml" Requires="v">
                <p:oleObj name="Equation" r:id="rId14" imgW="5841720" imgH="1117440" progId="Equation.DSMT4">
                  <p:embed/>
                </p:oleObj>
              </mc:Choice>
              <mc:Fallback>
                <p:oleObj name="Equation" r:id="rId14" imgW="5841720" imgH="1117440" progId="Equation.DSMT4">
                  <p:embed/>
                  <p:pic>
                    <p:nvPicPr>
                      <p:cNvPr id="0" name=""/>
                      <p:cNvPicPr/>
                      <p:nvPr/>
                    </p:nvPicPr>
                    <p:blipFill>
                      <a:blip r:embed="rId15"/>
                      <a:stretch>
                        <a:fillRect/>
                      </a:stretch>
                    </p:blipFill>
                    <p:spPr>
                      <a:xfrm>
                        <a:off x="5048576" y="2241212"/>
                        <a:ext cx="7007039" cy="1340477"/>
                      </a:xfrm>
                      <a:prstGeom prst="rect">
                        <a:avLst/>
                      </a:prstGeom>
                      <a:solidFill>
                        <a:srgbClr val="00CCFF">
                          <a:alpha val="41000"/>
                        </a:srgbClr>
                      </a:solidFill>
                    </p:spPr>
                  </p:pic>
                </p:oleObj>
              </mc:Fallback>
            </mc:AlternateContent>
          </a:graphicData>
        </a:graphic>
      </p:graphicFrame>
      <p:graphicFrame>
        <p:nvGraphicFramePr>
          <p:cNvPr id="4" name="Object 3">
            <a:extLst>
              <a:ext uri="{FF2B5EF4-FFF2-40B4-BE49-F238E27FC236}">
                <a16:creationId xmlns:a16="http://schemas.microsoft.com/office/drawing/2014/main" id="{A0BE300F-8442-119B-BC09-11FB144B53A6}"/>
              </a:ext>
            </a:extLst>
          </p:cNvPr>
          <p:cNvGraphicFramePr>
            <a:graphicFrameLocks noChangeAspect="1"/>
          </p:cNvGraphicFramePr>
          <p:nvPr>
            <p:extLst>
              <p:ext uri="{D42A27DB-BD31-4B8C-83A1-F6EECF244321}">
                <p14:modId xmlns:p14="http://schemas.microsoft.com/office/powerpoint/2010/main" val="1347750354"/>
              </p:ext>
            </p:extLst>
          </p:nvPr>
        </p:nvGraphicFramePr>
        <p:xfrm>
          <a:off x="312738" y="5169617"/>
          <a:ext cx="1543050" cy="335446"/>
        </p:xfrm>
        <a:graphic>
          <a:graphicData uri="http://schemas.openxmlformats.org/presentationml/2006/ole">
            <mc:AlternateContent xmlns:mc="http://schemas.openxmlformats.org/markup-compatibility/2006">
              <mc:Choice xmlns:v="urn:schemas-microsoft-com:vml" Requires="v">
                <p:oleObj name="Equation" r:id="rId16" imgW="1168200" imgH="253800" progId="Equation.DSMT4">
                  <p:embed/>
                </p:oleObj>
              </mc:Choice>
              <mc:Fallback>
                <p:oleObj name="Equation" r:id="rId16" imgW="1168200" imgH="253800" progId="Equation.DSMT4">
                  <p:embed/>
                  <p:pic>
                    <p:nvPicPr>
                      <p:cNvPr id="0" name=""/>
                      <p:cNvPicPr/>
                      <p:nvPr/>
                    </p:nvPicPr>
                    <p:blipFill>
                      <a:blip r:embed="rId17"/>
                      <a:stretch>
                        <a:fillRect/>
                      </a:stretch>
                    </p:blipFill>
                    <p:spPr>
                      <a:xfrm>
                        <a:off x="312738" y="5169617"/>
                        <a:ext cx="1543050" cy="335446"/>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5B2144E5-D537-56F2-3FE6-2D4E51575342}"/>
              </a:ext>
            </a:extLst>
          </p:cNvPr>
          <p:cNvSpPr txBox="1"/>
          <p:nvPr/>
        </p:nvSpPr>
        <p:spPr>
          <a:xfrm>
            <a:off x="248920" y="6367439"/>
            <a:ext cx="2450782" cy="338554"/>
          </a:xfrm>
          <a:prstGeom prst="rect">
            <a:avLst/>
          </a:prstGeom>
          <a:noFill/>
        </p:spPr>
        <p:txBody>
          <a:bodyPr wrap="square" rtlCol="0">
            <a:spAutoFit/>
          </a:bodyPr>
          <a:lstStyle/>
          <a:p>
            <a:r>
              <a:rPr lang="en-US" sz="1600"/>
              <a:t>Total rotation operator is:</a:t>
            </a:r>
          </a:p>
        </p:txBody>
      </p:sp>
      <p:graphicFrame>
        <p:nvGraphicFramePr>
          <p:cNvPr id="12" name="Object 11">
            <a:extLst>
              <a:ext uri="{FF2B5EF4-FFF2-40B4-BE49-F238E27FC236}">
                <a16:creationId xmlns:a16="http://schemas.microsoft.com/office/drawing/2014/main" id="{1757D1C2-C661-4B36-07B1-8D53C21BF4AB}"/>
              </a:ext>
            </a:extLst>
          </p:cNvPr>
          <p:cNvGraphicFramePr>
            <a:graphicFrameLocks noChangeAspect="1"/>
          </p:cNvGraphicFramePr>
          <p:nvPr>
            <p:extLst>
              <p:ext uri="{D42A27DB-BD31-4B8C-83A1-F6EECF244321}">
                <p14:modId xmlns:p14="http://schemas.microsoft.com/office/powerpoint/2010/main" val="2897101415"/>
              </p:ext>
            </p:extLst>
          </p:nvPr>
        </p:nvGraphicFramePr>
        <p:xfrm>
          <a:off x="2600324" y="6334124"/>
          <a:ext cx="2804796" cy="357299"/>
        </p:xfrm>
        <a:graphic>
          <a:graphicData uri="http://schemas.openxmlformats.org/presentationml/2006/ole">
            <mc:AlternateContent xmlns:mc="http://schemas.openxmlformats.org/markup-compatibility/2006">
              <mc:Choice xmlns:v="urn:schemas-microsoft-com:vml" Requires="v">
                <p:oleObj name="Equation" r:id="rId18" imgW="1993680" imgH="253800" progId="Equation.DSMT4">
                  <p:embed/>
                </p:oleObj>
              </mc:Choice>
              <mc:Fallback>
                <p:oleObj name="Equation" r:id="rId18" imgW="1993680" imgH="253800" progId="Equation.DSMT4">
                  <p:embed/>
                  <p:pic>
                    <p:nvPicPr>
                      <p:cNvPr id="0" name=""/>
                      <p:cNvPicPr/>
                      <p:nvPr/>
                    </p:nvPicPr>
                    <p:blipFill>
                      <a:blip r:embed="rId19"/>
                      <a:stretch>
                        <a:fillRect/>
                      </a:stretch>
                    </p:blipFill>
                    <p:spPr>
                      <a:xfrm>
                        <a:off x="2600324" y="6334124"/>
                        <a:ext cx="2804796" cy="35729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280516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612161" y="46374"/>
            <a:ext cx="3593151" cy="584775"/>
          </a:xfrm>
          <a:prstGeom prst="rect">
            <a:avLst/>
          </a:prstGeom>
          <a:noFill/>
        </p:spPr>
        <p:txBody>
          <a:bodyPr wrap="square" rtlCol="0">
            <a:spAutoFit/>
          </a:bodyPr>
          <a:lstStyle/>
          <a:p>
            <a:r>
              <a:rPr lang="en-US" sz="3200" b="1" u="sng"/>
              <a:t>Tensor Operators</a:t>
            </a:r>
            <a:endParaRPr lang="en-US" sz="3600" b="1" u="sng"/>
          </a:p>
        </p:txBody>
      </p:sp>
      <p:sp>
        <p:nvSpPr>
          <p:cNvPr id="4" name="TextBox 3">
            <a:extLst>
              <a:ext uri="{FF2B5EF4-FFF2-40B4-BE49-F238E27FC236}">
                <a16:creationId xmlns:a16="http://schemas.microsoft.com/office/drawing/2014/main" id="{CE67F13F-3881-450E-9CD6-7E474A2C8B98}"/>
              </a:ext>
            </a:extLst>
          </p:cNvPr>
          <p:cNvSpPr txBox="1"/>
          <p:nvPr/>
        </p:nvSpPr>
        <p:spPr>
          <a:xfrm>
            <a:off x="350802" y="872982"/>
            <a:ext cx="11363678" cy="830997"/>
          </a:xfrm>
          <a:prstGeom prst="rect">
            <a:avLst/>
          </a:prstGeom>
          <a:noFill/>
        </p:spPr>
        <p:txBody>
          <a:bodyPr wrap="square" rtlCol="0">
            <a:spAutoFit/>
          </a:bodyPr>
          <a:lstStyle/>
          <a:p>
            <a:r>
              <a:rPr lang="en-US" sz="1600"/>
              <a:t>These symmetries transformations are going to be useful for calculating expectations.  Let’s take some time out to study a class of operators called Tensor operators, that will also be useful to that end.  A tensor set of operators are said to induce a representation of the rotation matrix, when they transform.</a:t>
            </a:r>
          </a:p>
        </p:txBody>
      </p:sp>
      <p:graphicFrame>
        <p:nvGraphicFramePr>
          <p:cNvPr id="6" name="Object 5">
            <a:extLst>
              <a:ext uri="{FF2B5EF4-FFF2-40B4-BE49-F238E27FC236}">
                <a16:creationId xmlns:a16="http://schemas.microsoft.com/office/drawing/2014/main" id="{BB2B3483-2A39-4196-B771-B754B3B82F80}"/>
              </a:ext>
            </a:extLst>
          </p:cNvPr>
          <p:cNvGraphicFramePr>
            <a:graphicFrameLocks noChangeAspect="1"/>
          </p:cNvGraphicFramePr>
          <p:nvPr>
            <p:extLst>
              <p:ext uri="{D42A27DB-BD31-4B8C-83A1-F6EECF244321}">
                <p14:modId xmlns:p14="http://schemas.microsoft.com/office/powerpoint/2010/main" val="2412805689"/>
              </p:ext>
            </p:extLst>
          </p:nvPr>
        </p:nvGraphicFramePr>
        <p:xfrm>
          <a:off x="414828" y="1874345"/>
          <a:ext cx="5308600" cy="363538"/>
        </p:xfrm>
        <a:graphic>
          <a:graphicData uri="http://schemas.openxmlformats.org/presentationml/2006/ole">
            <mc:AlternateContent xmlns:mc="http://schemas.openxmlformats.org/markup-compatibility/2006">
              <mc:Choice xmlns:v="urn:schemas-microsoft-com:vml" Requires="v">
                <p:oleObj name="Equation" r:id="rId2" imgW="3822480" imgH="266400" progId="Equation.DSMT4">
                  <p:embed/>
                </p:oleObj>
              </mc:Choice>
              <mc:Fallback>
                <p:oleObj name="Equation" r:id="rId2" imgW="3822480" imgH="266400" progId="Equation.DSMT4">
                  <p:embed/>
                  <p:pic>
                    <p:nvPicPr>
                      <p:cNvPr id="0" name="Object 1"/>
                      <p:cNvPicPr>
                        <a:picLocks noChangeAspect="1" noChangeArrowheads="1"/>
                      </p:cNvPicPr>
                      <p:nvPr/>
                    </p:nvPicPr>
                    <p:blipFill>
                      <a:blip r:embed="rId3"/>
                      <a:srcRect/>
                      <a:stretch>
                        <a:fillRect/>
                      </a:stretch>
                    </p:blipFill>
                    <p:spPr bwMode="auto">
                      <a:xfrm>
                        <a:off x="414828" y="1874345"/>
                        <a:ext cx="5308600" cy="3635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4353CDD5-9C6A-4494-AD4A-DCAD7EFED238}"/>
              </a:ext>
            </a:extLst>
          </p:cNvPr>
          <p:cNvGraphicFramePr>
            <a:graphicFrameLocks noChangeAspect="1"/>
          </p:cNvGraphicFramePr>
          <p:nvPr>
            <p:extLst>
              <p:ext uri="{D42A27DB-BD31-4B8C-83A1-F6EECF244321}">
                <p14:modId xmlns:p14="http://schemas.microsoft.com/office/powerpoint/2010/main" val="663748793"/>
              </p:ext>
            </p:extLst>
          </p:nvPr>
        </p:nvGraphicFramePr>
        <p:xfrm>
          <a:off x="4273550" y="2438400"/>
          <a:ext cx="1449878" cy="444025"/>
        </p:xfrm>
        <a:graphic>
          <a:graphicData uri="http://schemas.openxmlformats.org/presentationml/2006/ole">
            <mc:AlternateContent xmlns:mc="http://schemas.openxmlformats.org/markup-compatibility/2006">
              <mc:Choice xmlns:v="urn:schemas-microsoft-com:vml" Requires="v">
                <p:oleObj name="Equation" r:id="rId4" imgW="977760" imgH="304560" progId="Equation.DSMT4">
                  <p:embed/>
                </p:oleObj>
              </mc:Choice>
              <mc:Fallback>
                <p:oleObj name="Equation" r:id="rId4" imgW="977760" imgH="304560" progId="Equation.DSMT4">
                  <p:embed/>
                  <p:pic>
                    <p:nvPicPr>
                      <p:cNvPr id="0" name="Object 3"/>
                      <p:cNvPicPr>
                        <a:picLocks noChangeAspect="1" noChangeArrowheads="1"/>
                      </p:cNvPicPr>
                      <p:nvPr/>
                    </p:nvPicPr>
                    <p:blipFill>
                      <a:blip r:embed="rId5"/>
                      <a:srcRect/>
                      <a:stretch>
                        <a:fillRect/>
                      </a:stretch>
                    </p:blipFill>
                    <p:spPr bwMode="auto">
                      <a:xfrm>
                        <a:off x="4273550" y="2438400"/>
                        <a:ext cx="1449878" cy="444025"/>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5A237497-B285-40E2-82D2-6C1C2BA6D01E}"/>
              </a:ext>
            </a:extLst>
          </p:cNvPr>
          <p:cNvSpPr txBox="1"/>
          <p:nvPr/>
        </p:nvSpPr>
        <p:spPr>
          <a:xfrm>
            <a:off x="324731" y="2349086"/>
            <a:ext cx="3790951" cy="584775"/>
          </a:xfrm>
          <a:prstGeom prst="rect">
            <a:avLst/>
          </a:prstGeom>
          <a:noFill/>
        </p:spPr>
        <p:txBody>
          <a:bodyPr wrap="square" rtlCol="0">
            <a:spAutoFit/>
          </a:bodyPr>
          <a:lstStyle/>
          <a:p>
            <a:r>
              <a:rPr lang="en-US" sz="1600"/>
              <a:t>If we consider infinitesimal rotations, we can also write this condition as:</a:t>
            </a:r>
          </a:p>
        </p:txBody>
      </p:sp>
      <p:graphicFrame>
        <p:nvGraphicFramePr>
          <p:cNvPr id="11" name="Object 10">
            <a:extLst>
              <a:ext uri="{FF2B5EF4-FFF2-40B4-BE49-F238E27FC236}">
                <a16:creationId xmlns:a16="http://schemas.microsoft.com/office/drawing/2014/main" id="{B011CD19-1CE1-4D3E-9231-FD7405A9DF72}"/>
              </a:ext>
            </a:extLst>
          </p:cNvPr>
          <p:cNvGraphicFramePr>
            <a:graphicFrameLocks noChangeAspect="1"/>
          </p:cNvGraphicFramePr>
          <p:nvPr>
            <p:extLst>
              <p:ext uri="{D42A27DB-BD31-4B8C-83A1-F6EECF244321}">
                <p14:modId xmlns:p14="http://schemas.microsoft.com/office/powerpoint/2010/main" val="1642936905"/>
              </p:ext>
            </p:extLst>
          </p:nvPr>
        </p:nvGraphicFramePr>
        <p:xfrm>
          <a:off x="4273550" y="4376333"/>
          <a:ext cx="4270375" cy="941387"/>
        </p:xfrm>
        <a:graphic>
          <a:graphicData uri="http://schemas.openxmlformats.org/presentationml/2006/ole">
            <mc:AlternateContent xmlns:mc="http://schemas.openxmlformats.org/markup-compatibility/2006">
              <mc:Choice xmlns:v="urn:schemas-microsoft-com:vml" Requires="v">
                <p:oleObj name="Equation" r:id="rId6" imgW="2819160" imgH="634680" progId="Equation.DSMT4">
                  <p:embed/>
                </p:oleObj>
              </mc:Choice>
              <mc:Fallback>
                <p:oleObj name="Equation" r:id="rId6" imgW="2819160" imgH="634680" progId="Equation.DSMT4">
                  <p:embed/>
                  <p:pic>
                    <p:nvPicPr>
                      <p:cNvPr id="0" name="Object 5"/>
                      <p:cNvPicPr>
                        <a:picLocks noChangeAspect="1" noChangeArrowheads="1"/>
                      </p:cNvPicPr>
                      <p:nvPr/>
                    </p:nvPicPr>
                    <p:blipFill>
                      <a:blip r:embed="rId7"/>
                      <a:srcRect/>
                      <a:stretch>
                        <a:fillRect/>
                      </a:stretch>
                    </p:blipFill>
                    <p:spPr bwMode="auto">
                      <a:xfrm>
                        <a:off x="4273550" y="4376333"/>
                        <a:ext cx="4270375" cy="941387"/>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4E2EE4D6-DE80-4D71-B597-55366F61B58C}"/>
              </a:ext>
            </a:extLst>
          </p:cNvPr>
          <p:cNvSpPr txBox="1"/>
          <p:nvPr/>
        </p:nvSpPr>
        <p:spPr>
          <a:xfrm>
            <a:off x="6011158" y="2454750"/>
            <a:ext cx="3790951" cy="338554"/>
          </a:xfrm>
          <a:prstGeom prst="rect">
            <a:avLst/>
          </a:prstGeom>
          <a:noFill/>
        </p:spPr>
        <p:txBody>
          <a:bodyPr wrap="square" rtlCol="0">
            <a:spAutoFit/>
          </a:bodyPr>
          <a:lstStyle/>
          <a:p>
            <a:r>
              <a:rPr lang="en-US" sz="1600" b="1"/>
              <a:t>r</a:t>
            </a:r>
            <a:r>
              <a:rPr lang="en-US" sz="1600"/>
              <a:t>, </a:t>
            </a:r>
            <a:r>
              <a:rPr lang="en-US" sz="1600" b="1"/>
              <a:t>p</a:t>
            </a:r>
            <a:r>
              <a:rPr lang="en-US" sz="1600"/>
              <a:t>, </a:t>
            </a:r>
            <a:r>
              <a:rPr lang="en-US" sz="1600" b="1"/>
              <a:t>J</a:t>
            </a:r>
            <a:r>
              <a:rPr lang="en-US" sz="1600"/>
              <a:t>, etc., are all tensor operators.</a:t>
            </a:r>
          </a:p>
        </p:txBody>
      </p:sp>
      <p:sp>
        <p:nvSpPr>
          <p:cNvPr id="27" name="TextBox 26">
            <a:extLst>
              <a:ext uri="{FF2B5EF4-FFF2-40B4-BE49-F238E27FC236}">
                <a16:creationId xmlns:a16="http://schemas.microsoft.com/office/drawing/2014/main" id="{30F6C68D-1954-4647-882A-BCCFD3FF2277}"/>
              </a:ext>
            </a:extLst>
          </p:cNvPr>
          <p:cNvSpPr txBox="1"/>
          <p:nvPr/>
        </p:nvSpPr>
        <p:spPr>
          <a:xfrm>
            <a:off x="343585" y="3062976"/>
            <a:ext cx="9054415" cy="584775"/>
          </a:xfrm>
          <a:prstGeom prst="rect">
            <a:avLst/>
          </a:prstGeom>
          <a:noFill/>
        </p:spPr>
        <p:txBody>
          <a:bodyPr wrap="square" rtlCol="0">
            <a:spAutoFit/>
          </a:bodyPr>
          <a:lstStyle/>
          <a:p>
            <a:r>
              <a:rPr lang="en-US" sz="1600"/>
              <a:t>Spherical tensor operators can are defined similarly; they induce a representation of the rotation operator in angular momentum space:</a:t>
            </a:r>
          </a:p>
        </p:txBody>
      </p:sp>
      <p:graphicFrame>
        <p:nvGraphicFramePr>
          <p:cNvPr id="10" name="Object 9">
            <a:extLst>
              <a:ext uri="{FF2B5EF4-FFF2-40B4-BE49-F238E27FC236}">
                <a16:creationId xmlns:a16="http://schemas.microsoft.com/office/drawing/2014/main" id="{B43C6ECE-A76B-4A9D-99DE-49A1220F24AE}"/>
              </a:ext>
            </a:extLst>
          </p:cNvPr>
          <p:cNvGraphicFramePr>
            <a:graphicFrameLocks noChangeAspect="1"/>
          </p:cNvGraphicFramePr>
          <p:nvPr>
            <p:extLst>
              <p:ext uri="{D42A27DB-BD31-4B8C-83A1-F6EECF244321}">
                <p14:modId xmlns:p14="http://schemas.microsoft.com/office/powerpoint/2010/main" val="844207030"/>
              </p:ext>
            </p:extLst>
          </p:nvPr>
        </p:nvGraphicFramePr>
        <p:xfrm>
          <a:off x="344488" y="3789363"/>
          <a:ext cx="6442075" cy="377825"/>
        </p:xfrm>
        <a:graphic>
          <a:graphicData uri="http://schemas.openxmlformats.org/presentationml/2006/ole">
            <mc:AlternateContent xmlns:mc="http://schemas.openxmlformats.org/markup-compatibility/2006">
              <mc:Choice xmlns:v="urn:schemas-microsoft-com:vml" Requires="v">
                <p:oleObj name="Equation" r:id="rId8" imgW="4254480" imgH="253800" progId="Equation.DSMT4">
                  <p:embed/>
                </p:oleObj>
              </mc:Choice>
              <mc:Fallback>
                <p:oleObj name="Equation" r:id="rId8" imgW="4254480" imgH="253800" progId="Equation.DSMT4">
                  <p:embed/>
                  <p:pic>
                    <p:nvPicPr>
                      <p:cNvPr id="11" name="Object 10">
                        <a:extLst>
                          <a:ext uri="{FF2B5EF4-FFF2-40B4-BE49-F238E27FC236}">
                            <a16:creationId xmlns:a16="http://schemas.microsoft.com/office/drawing/2014/main" id="{B011CD19-1CE1-4D3E-9231-FD7405A9DF72}"/>
                          </a:ext>
                        </a:extLst>
                      </p:cNvPr>
                      <p:cNvPicPr>
                        <a:picLocks noChangeAspect="1" noChangeArrowheads="1"/>
                      </p:cNvPicPr>
                      <p:nvPr/>
                    </p:nvPicPr>
                    <p:blipFill>
                      <a:blip r:embed="rId9"/>
                      <a:srcRect/>
                      <a:stretch>
                        <a:fillRect/>
                      </a:stretch>
                    </p:blipFill>
                    <p:spPr bwMode="auto">
                      <a:xfrm>
                        <a:off x="344488" y="3789363"/>
                        <a:ext cx="6442075" cy="37782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F6A2D2D-8981-4BCF-929B-9956694458E4}"/>
              </a:ext>
            </a:extLst>
          </p:cNvPr>
          <p:cNvSpPr txBox="1"/>
          <p:nvPr/>
        </p:nvSpPr>
        <p:spPr>
          <a:xfrm>
            <a:off x="324731" y="4344431"/>
            <a:ext cx="3549685" cy="584775"/>
          </a:xfrm>
          <a:prstGeom prst="rect">
            <a:avLst/>
          </a:prstGeom>
          <a:noFill/>
        </p:spPr>
        <p:txBody>
          <a:bodyPr wrap="square" rtlCol="0">
            <a:spAutoFit/>
          </a:bodyPr>
          <a:lstStyle/>
          <a:p>
            <a:r>
              <a:rPr lang="en-US" sz="1600"/>
              <a:t>Which can also be reduced to the following condition(s):</a:t>
            </a:r>
          </a:p>
        </p:txBody>
      </p:sp>
      <p:graphicFrame>
        <p:nvGraphicFramePr>
          <p:cNvPr id="5" name="Object 4">
            <a:extLst>
              <a:ext uri="{FF2B5EF4-FFF2-40B4-BE49-F238E27FC236}">
                <a16:creationId xmlns:a16="http://schemas.microsoft.com/office/drawing/2014/main" id="{BD2EC9AB-F5A8-47B7-9EE8-E6F53669C96C}"/>
              </a:ext>
            </a:extLst>
          </p:cNvPr>
          <p:cNvGraphicFramePr>
            <a:graphicFrameLocks noChangeAspect="1"/>
          </p:cNvGraphicFramePr>
          <p:nvPr>
            <p:extLst>
              <p:ext uri="{D42A27DB-BD31-4B8C-83A1-F6EECF244321}">
                <p14:modId xmlns:p14="http://schemas.microsoft.com/office/powerpoint/2010/main" val="1250865462"/>
              </p:ext>
            </p:extLst>
          </p:nvPr>
        </p:nvGraphicFramePr>
        <p:xfrm>
          <a:off x="377120" y="5541752"/>
          <a:ext cx="5227637" cy="1116013"/>
        </p:xfrm>
        <a:graphic>
          <a:graphicData uri="http://schemas.openxmlformats.org/presentationml/2006/ole">
            <mc:AlternateContent xmlns:mc="http://schemas.openxmlformats.org/markup-compatibility/2006">
              <mc:Choice xmlns:v="urn:schemas-microsoft-com:vml" Requires="v">
                <p:oleObj name="Equation" r:id="rId10" imgW="3695400" imgH="787320" progId="Equation.DSMT4">
                  <p:embed/>
                </p:oleObj>
              </mc:Choice>
              <mc:Fallback>
                <p:oleObj name="Equation" r:id="rId10" imgW="3695400" imgH="787320" progId="Equation.DSMT4">
                  <p:embed/>
                  <p:pic>
                    <p:nvPicPr>
                      <p:cNvPr id="0" name="Object 226"/>
                      <p:cNvPicPr>
                        <a:picLocks noChangeAspect="1" noChangeArrowheads="1"/>
                      </p:cNvPicPr>
                      <p:nvPr/>
                    </p:nvPicPr>
                    <p:blipFill>
                      <a:blip r:embed="rId11"/>
                      <a:srcRect/>
                      <a:stretch>
                        <a:fillRect/>
                      </a:stretch>
                    </p:blipFill>
                    <p:spPr bwMode="auto">
                      <a:xfrm>
                        <a:off x="377120" y="5541752"/>
                        <a:ext cx="5227637" cy="111601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809AA91E-E3CB-4E5B-9125-CC0D2BDB782E}"/>
              </a:ext>
            </a:extLst>
          </p:cNvPr>
          <p:cNvSpPr txBox="1"/>
          <p:nvPr/>
        </p:nvSpPr>
        <p:spPr>
          <a:xfrm>
            <a:off x="5827874" y="5541752"/>
            <a:ext cx="4598171" cy="1323439"/>
          </a:xfrm>
          <a:prstGeom prst="rect">
            <a:avLst/>
          </a:prstGeom>
          <a:noFill/>
        </p:spPr>
        <p:txBody>
          <a:bodyPr wrap="square" rtlCol="0">
            <a:spAutoFit/>
          </a:bodyPr>
          <a:lstStyle/>
          <a:p>
            <a:r>
              <a:rPr lang="en-US" sz="1600"/>
              <a:t>Expectations of spherical tensor operators follow as to the left.  The expectation terms is to be interpreted as: &lt;ℓ</a:t>
            </a:r>
            <a:r>
              <a:rPr lang="en-US" sz="1600" baseline="-25000"/>
              <a:t>1</a:t>
            </a:r>
            <a:r>
              <a:rPr lang="en-US" sz="1600"/>
              <a:t>ℓ</a:t>
            </a:r>
            <a:r>
              <a:rPr lang="en-US" sz="1600" baseline="-25000"/>
              <a:t>2</a:t>
            </a:r>
            <a:r>
              <a:rPr lang="en-US" sz="1600"/>
              <a:t>m</a:t>
            </a:r>
            <a:r>
              <a:rPr lang="en-US" sz="1600" baseline="-25000"/>
              <a:t>1</a:t>
            </a:r>
            <a:r>
              <a:rPr lang="en-US" sz="1600"/>
              <a:t>m</a:t>
            </a:r>
            <a:r>
              <a:rPr lang="en-US" sz="1600" baseline="-25000"/>
              <a:t>2</a:t>
            </a:r>
            <a:r>
              <a:rPr lang="en-US" sz="1600"/>
              <a:t>|ℓ</a:t>
            </a:r>
            <a:r>
              <a:rPr lang="en-US" sz="1600" baseline="-25000"/>
              <a:t>1</a:t>
            </a:r>
            <a:r>
              <a:rPr lang="en-US" sz="1600"/>
              <a:t>ℓ</a:t>
            </a:r>
            <a:r>
              <a:rPr lang="en-US" sz="1600" baseline="-25000"/>
              <a:t>2</a:t>
            </a:r>
            <a:r>
              <a:rPr lang="en-US" sz="1600"/>
              <a:t>ℓm&gt;.  These together imply for a rank 0 and rank one spherical tensor operator that:</a:t>
            </a:r>
          </a:p>
        </p:txBody>
      </p:sp>
      <p:graphicFrame>
        <p:nvGraphicFramePr>
          <p:cNvPr id="14" name="Object 13">
            <a:extLst>
              <a:ext uri="{FF2B5EF4-FFF2-40B4-BE49-F238E27FC236}">
                <a16:creationId xmlns:a16="http://schemas.microsoft.com/office/drawing/2014/main" id="{E1C8DA9B-E379-4179-AA99-1489E1A49479}"/>
              </a:ext>
            </a:extLst>
          </p:cNvPr>
          <p:cNvGraphicFramePr>
            <a:graphicFrameLocks noChangeAspect="1"/>
          </p:cNvGraphicFramePr>
          <p:nvPr>
            <p:extLst>
              <p:ext uri="{D42A27DB-BD31-4B8C-83A1-F6EECF244321}">
                <p14:modId xmlns:p14="http://schemas.microsoft.com/office/powerpoint/2010/main" val="408900779"/>
              </p:ext>
            </p:extLst>
          </p:nvPr>
        </p:nvGraphicFramePr>
        <p:xfrm>
          <a:off x="10426045" y="6071890"/>
          <a:ext cx="1316037" cy="563563"/>
        </p:xfrm>
        <a:graphic>
          <a:graphicData uri="http://schemas.openxmlformats.org/presentationml/2006/ole">
            <mc:AlternateContent xmlns:mc="http://schemas.openxmlformats.org/markup-compatibility/2006">
              <mc:Choice xmlns:v="urn:schemas-microsoft-com:vml" Requires="v">
                <p:oleObj name="Equation" r:id="rId12" imgW="1117440" imgH="457200" progId="Equation.DSMT4">
                  <p:embed/>
                </p:oleObj>
              </mc:Choice>
              <mc:Fallback>
                <p:oleObj name="Equation" r:id="rId12" imgW="1117440" imgH="457200" progId="Equation.DSMT4">
                  <p:embed/>
                  <p:pic>
                    <p:nvPicPr>
                      <p:cNvPr id="0" name="Object 233"/>
                      <p:cNvPicPr>
                        <a:picLocks noChangeAspect="1" noChangeArrowheads="1"/>
                      </p:cNvPicPr>
                      <p:nvPr/>
                    </p:nvPicPr>
                    <p:blipFill>
                      <a:blip r:embed="rId13"/>
                      <a:srcRect/>
                      <a:stretch>
                        <a:fillRect/>
                      </a:stretch>
                    </p:blipFill>
                    <p:spPr bwMode="auto">
                      <a:xfrm>
                        <a:off x="10426045" y="6071890"/>
                        <a:ext cx="1316037" cy="563563"/>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09B21AF2-27B6-B26B-720F-3A104894A32F}"/>
              </a:ext>
            </a:extLst>
          </p:cNvPr>
          <p:cNvGraphicFramePr>
            <a:graphicFrameLocks noChangeAspect="1"/>
          </p:cNvGraphicFramePr>
          <p:nvPr>
            <p:extLst>
              <p:ext uri="{D42A27DB-BD31-4B8C-83A1-F6EECF244321}">
                <p14:modId xmlns:p14="http://schemas.microsoft.com/office/powerpoint/2010/main" val="3883072819"/>
              </p:ext>
            </p:extLst>
          </p:nvPr>
        </p:nvGraphicFramePr>
        <p:xfrm>
          <a:off x="8026817" y="3769119"/>
          <a:ext cx="2299086" cy="383182"/>
        </p:xfrm>
        <a:graphic>
          <a:graphicData uri="http://schemas.openxmlformats.org/presentationml/2006/ole">
            <mc:AlternateContent xmlns:mc="http://schemas.openxmlformats.org/markup-compatibility/2006">
              <mc:Choice xmlns:v="urn:schemas-microsoft-com:vml" Requires="v">
                <p:oleObj name="Equation" r:id="rId14" imgW="1599459" imgH="267142" progId="Equation.DSMT4">
                  <p:embed/>
                </p:oleObj>
              </mc:Choice>
              <mc:Fallback>
                <p:oleObj name="Equation" r:id="rId14" imgW="1599459" imgH="267142" progId="Equation.DSMT4">
                  <p:embed/>
                  <p:pic>
                    <p:nvPicPr>
                      <p:cNvPr id="0" name=""/>
                      <p:cNvPicPr/>
                      <p:nvPr/>
                    </p:nvPicPr>
                    <p:blipFill>
                      <a:blip r:embed="rId15"/>
                      <a:stretch>
                        <a:fillRect/>
                      </a:stretch>
                    </p:blipFill>
                    <p:spPr>
                      <a:xfrm>
                        <a:off x="8026817" y="3769119"/>
                        <a:ext cx="2299086" cy="383182"/>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4DD866C3-319A-16E0-C3E6-8528BF2A7D74}"/>
              </a:ext>
            </a:extLst>
          </p:cNvPr>
          <p:cNvSpPr txBox="1"/>
          <p:nvPr/>
        </p:nvSpPr>
        <p:spPr>
          <a:xfrm>
            <a:off x="7193697" y="3773961"/>
            <a:ext cx="833120" cy="338554"/>
          </a:xfrm>
          <a:prstGeom prst="rect">
            <a:avLst/>
          </a:prstGeom>
          <a:noFill/>
        </p:spPr>
        <p:txBody>
          <a:bodyPr wrap="square" rtlCol="0">
            <a:spAutoFit/>
          </a:bodyPr>
          <a:lstStyle/>
          <a:p>
            <a:r>
              <a:rPr lang="en-US" sz="1600"/>
              <a:t>where</a:t>
            </a:r>
            <a:endParaRPr lang="en-US"/>
          </a:p>
        </p:txBody>
      </p:sp>
      <p:graphicFrame>
        <p:nvGraphicFramePr>
          <p:cNvPr id="16" name="Object 15">
            <a:extLst>
              <a:ext uri="{FF2B5EF4-FFF2-40B4-BE49-F238E27FC236}">
                <a16:creationId xmlns:a16="http://schemas.microsoft.com/office/drawing/2014/main" id="{760B7F0B-76BC-040F-2911-8CA1A863D581}"/>
              </a:ext>
            </a:extLst>
          </p:cNvPr>
          <p:cNvGraphicFramePr>
            <a:graphicFrameLocks noChangeAspect="1"/>
          </p:cNvGraphicFramePr>
          <p:nvPr>
            <p:extLst>
              <p:ext uri="{D42A27DB-BD31-4B8C-83A1-F6EECF244321}">
                <p14:modId xmlns:p14="http://schemas.microsoft.com/office/powerpoint/2010/main" val="1656325015"/>
              </p:ext>
            </p:extLst>
          </p:nvPr>
        </p:nvGraphicFramePr>
        <p:xfrm>
          <a:off x="10426045" y="5284295"/>
          <a:ext cx="1121355" cy="563563"/>
        </p:xfrm>
        <a:graphic>
          <a:graphicData uri="http://schemas.openxmlformats.org/presentationml/2006/ole">
            <mc:AlternateContent xmlns:mc="http://schemas.openxmlformats.org/markup-compatibility/2006">
              <mc:Choice xmlns:v="urn:schemas-microsoft-com:vml" Requires="v">
                <p:oleObj name="Equation" r:id="rId16" imgW="927000" imgH="457200" progId="Equation.DSMT4">
                  <p:embed/>
                </p:oleObj>
              </mc:Choice>
              <mc:Fallback>
                <p:oleObj name="Equation" r:id="rId16" imgW="927000" imgH="457200" progId="Equation.DSMT4">
                  <p:embed/>
                  <p:pic>
                    <p:nvPicPr>
                      <p:cNvPr id="0" name="Object 1"/>
                      <p:cNvPicPr>
                        <a:picLocks noChangeAspect="1" noChangeArrowheads="1"/>
                      </p:cNvPicPr>
                      <p:nvPr/>
                    </p:nvPicPr>
                    <p:blipFill>
                      <a:blip r:embed="rId17"/>
                      <a:srcRect/>
                      <a:stretch>
                        <a:fillRect/>
                      </a:stretch>
                    </p:blipFill>
                    <p:spPr bwMode="auto">
                      <a:xfrm>
                        <a:off x="10426045" y="5284295"/>
                        <a:ext cx="1121355" cy="5635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691352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495801" y="130322"/>
            <a:ext cx="4006394" cy="584775"/>
          </a:xfrm>
          <a:prstGeom prst="rect">
            <a:avLst/>
          </a:prstGeom>
          <a:noFill/>
        </p:spPr>
        <p:txBody>
          <a:bodyPr wrap="square" rtlCol="0">
            <a:spAutoFit/>
          </a:bodyPr>
          <a:lstStyle/>
          <a:p>
            <a:r>
              <a:rPr lang="en-US" sz="3200" b="1" u="sng"/>
              <a:t>Crystal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383992" y="832466"/>
            <a:ext cx="7855134" cy="369332"/>
          </a:xfrm>
          <a:prstGeom prst="rect">
            <a:avLst/>
          </a:prstGeom>
          <a:noFill/>
        </p:spPr>
        <p:txBody>
          <a:bodyPr wrap="square" rtlCol="0">
            <a:spAutoFit/>
          </a:bodyPr>
          <a:lstStyle/>
          <a:p>
            <a:r>
              <a:rPr lang="en-US"/>
              <a:t>Now let’s discrete transformations.  First up we’ll do lattice translation symmetry.</a:t>
            </a:r>
          </a:p>
        </p:txBody>
      </p:sp>
      <p:graphicFrame>
        <p:nvGraphicFramePr>
          <p:cNvPr id="15" name="Object 14">
            <a:extLst>
              <a:ext uri="{FF2B5EF4-FFF2-40B4-BE49-F238E27FC236}">
                <a16:creationId xmlns:a16="http://schemas.microsoft.com/office/drawing/2014/main" id="{6DF18DE6-8839-49B9-9A92-C3D8F74BD58F}"/>
              </a:ext>
            </a:extLst>
          </p:cNvPr>
          <p:cNvGraphicFramePr>
            <a:graphicFrameLocks noChangeAspect="1"/>
          </p:cNvGraphicFramePr>
          <p:nvPr/>
        </p:nvGraphicFramePr>
        <p:xfrm>
          <a:off x="457200" y="1294516"/>
          <a:ext cx="4204881" cy="2058284"/>
        </p:xfrm>
        <a:graphic>
          <a:graphicData uri="http://schemas.openxmlformats.org/presentationml/2006/ole">
            <mc:AlternateContent xmlns:mc="http://schemas.openxmlformats.org/markup-compatibility/2006">
              <mc:Choice xmlns:v="urn:schemas-microsoft-com:vml" Requires="v">
                <p:oleObj name="Bitmap Image" r:id="rId2" imgW="4648849" imgH="2362530" progId="Paint.Picture">
                  <p:embed/>
                </p:oleObj>
              </mc:Choice>
              <mc:Fallback>
                <p:oleObj name="Bitmap Image" r:id="rId2" imgW="4648849" imgH="2362530" progId="Paint.Picture">
                  <p:embed/>
                  <p:pic>
                    <p:nvPicPr>
                      <p:cNvPr id="15" name="Object 14">
                        <a:extLst>
                          <a:ext uri="{FF2B5EF4-FFF2-40B4-BE49-F238E27FC236}">
                            <a16:creationId xmlns:a16="http://schemas.microsoft.com/office/drawing/2014/main" id="{6DF18DE6-8839-49B9-9A92-C3D8F74BD5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823" r="-819"/>
                      <a:stretch>
                        <a:fillRect/>
                      </a:stretch>
                    </p:blipFill>
                    <p:spPr bwMode="auto">
                      <a:xfrm>
                        <a:off x="457200" y="1294516"/>
                        <a:ext cx="4204881" cy="2058284"/>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3B0EDA04-D37C-44D0-AABB-3CA18E4509A1}"/>
              </a:ext>
            </a:extLst>
          </p:cNvPr>
          <p:cNvSpPr txBox="1"/>
          <p:nvPr/>
        </p:nvSpPr>
        <p:spPr>
          <a:xfrm>
            <a:off x="4983931" y="1499466"/>
            <a:ext cx="3124200" cy="1323439"/>
          </a:xfrm>
          <a:prstGeom prst="rect">
            <a:avLst/>
          </a:prstGeom>
          <a:noFill/>
        </p:spPr>
        <p:txBody>
          <a:bodyPr wrap="square" rtlCol="0">
            <a:spAutoFit/>
          </a:bodyPr>
          <a:lstStyle/>
          <a:p>
            <a:r>
              <a:rPr lang="en-US" sz="1600"/>
              <a:t>So say we have a Hamiltonian that is invariant under a discrete translation D(d).  What consequence does this have for the wavefunction?</a:t>
            </a:r>
          </a:p>
        </p:txBody>
      </p:sp>
      <p:sp>
        <p:nvSpPr>
          <p:cNvPr id="7" name="TextBox 6">
            <a:extLst>
              <a:ext uri="{FF2B5EF4-FFF2-40B4-BE49-F238E27FC236}">
                <a16:creationId xmlns:a16="http://schemas.microsoft.com/office/drawing/2014/main" id="{A7E6FFEF-EF1E-4EAD-A22E-311D0FDE90A0}"/>
              </a:ext>
            </a:extLst>
          </p:cNvPr>
          <p:cNvSpPr txBox="1"/>
          <p:nvPr/>
        </p:nvSpPr>
        <p:spPr>
          <a:xfrm>
            <a:off x="8563988" y="1506520"/>
            <a:ext cx="3219450" cy="584775"/>
          </a:xfrm>
          <a:prstGeom prst="rect">
            <a:avLst/>
          </a:prstGeom>
          <a:noFill/>
        </p:spPr>
        <p:txBody>
          <a:bodyPr wrap="square" rtlCol="0">
            <a:spAutoFit/>
          </a:bodyPr>
          <a:lstStyle/>
          <a:p>
            <a:r>
              <a:rPr lang="en-US" sz="1600"/>
              <a:t>First we know that D(d) commutes with H. </a:t>
            </a:r>
          </a:p>
        </p:txBody>
      </p:sp>
      <p:graphicFrame>
        <p:nvGraphicFramePr>
          <p:cNvPr id="9" name="Object 8">
            <a:extLst>
              <a:ext uri="{FF2B5EF4-FFF2-40B4-BE49-F238E27FC236}">
                <a16:creationId xmlns:a16="http://schemas.microsoft.com/office/drawing/2014/main" id="{210DCFF4-FF9D-46C5-B853-56E292EECFD9}"/>
              </a:ext>
            </a:extLst>
          </p:cNvPr>
          <p:cNvGraphicFramePr>
            <a:graphicFrameLocks noChangeAspect="1"/>
          </p:cNvGraphicFramePr>
          <p:nvPr>
            <p:extLst>
              <p:ext uri="{D42A27DB-BD31-4B8C-83A1-F6EECF244321}">
                <p14:modId xmlns:p14="http://schemas.microsoft.com/office/powerpoint/2010/main" val="1721118283"/>
              </p:ext>
            </p:extLst>
          </p:nvPr>
        </p:nvGraphicFramePr>
        <p:xfrm>
          <a:off x="8677976" y="2243399"/>
          <a:ext cx="3187630" cy="1084472"/>
        </p:xfrm>
        <a:graphic>
          <a:graphicData uri="http://schemas.openxmlformats.org/presentationml/2006/ole">
            <mc:AlternateContent xmlns:mc="http://schemas.openxmlformats.org/markup-compatibility/2006">
              <mc:Choice xmlns:v="urn:schemas-microsoft-com:vml" Requires="v">
                <p:oleObj name="Equation" r:id="rId4" imgW="2539800" imgH="863280" progId="Equation.DSMT4">
                  <p:embed/>
                </p:oleObj>
              </mc:Choice>
              <mc:Fallback>
                <p:oleObj name="Equation" r:id="rId4" imgW="2539800" imgH="863280" progId="Equation.DSMT4">
                  <p:embed/>
                  <p:pic>
                    <p:nvPicPr>
                      <p:cNvPr id="0" name="Object 6"/>
                      <p:cNvPicPr>
                        <a:picLocks noChangeAspect="1" noChangeArrowheads="1"/>
                      </p:cNvPicPr>
                      <p:nvPr/>
                    </p:nvPicPr>
                    <p:blipFill>
                      <a:blip r:embed="rId5"/>
                      <a:srcRect/>
                      <a:stretch>
                        <a:fillRect/>
                      </a:stretch>
                    </p:blipFill>
                    <p:spPr bwMode="auto">
                      <a:xfrm>
                        <a:off x="8677976" y="2243399"/>
                        <a:ext cx="3187630" cy="1084472"/>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97F0D950-BF98-4910-A042-AC7DA33DD372}"/>
              </a:ext>
            </a:extLst>
          </p:cNvPr>
          <p:cNvSpPr txBox="1"/>
          <p:nvPr/>
        </p:nvSpPr>
        <p:spPr>
          <a:xfrm>
            <a:off x="383993" y="3523662"/>
            <a:ext cx="4111808" cy="830997"/>
          </a:xfrm>
          <a:prstGeom prst="rect">
            <a:avLst/>
          </a:prstGeom>
          <a:noFill/>
        </p:spPr>
        <p:txBody>
          <a:bodyPr wrap="square" rtlCol="0">
            <a:spAutoFit/>
          </a:bodyPr>
          <a:lstStyle/>
          <a:p>
            <a:r>
              <a:rPr lang="en-US" sz="1600"/>
              <a:t>So that means H and D have simultaneous eigenfunctions.  What are the eigenfunctions of D(d)?  Let’s put in position basis first.</a:t>
            </a:r>
          </a:p>
        </p:txBody>
      </p:sp>
      <p:graphicFrame>
        <p:nvGraphicFramePr>
          <p:cNvPr id="12" name="Object 11">
            <a:extLst>
              <a:ext uri="{FF2B5EF4-FFF2-40B4-BE49-F238E27FC236}">
                <a16:creationId xmlns:a16="http://schemas.microsoft.com/office/drawing/2014/main" id="{4A055F75-1900-41A3-B4AB-9733C19BE3C6}"/>
              </a:ext>
            </a:extLst>
          </p:cNvPr>
          <p:cNvGraphicFramePr>
            <a:graphicFrameLocks noChangeAspect="1"/>
          </p:cNvGraphicFramePr>
          <p:nvPr>
            <p:extLst>
              <p:ext uri="{D42A27DB-BD31-4B8C-83A1-F6EECF244321}">
                <p14:modId xmlns:p14="http://schemas.microsoft.com/office/powerpoint/2010/main" val="1717974212"/>
              </p:ext>
            </p:extLst>
          </p:nvPr>
        </p:nvGraphicFramePr>
        <p:xfrm>
          <a:off x="457200" y="4837482"/>
          <a:ext cx="2740025" cy="1435100"/>
        </p:xfrm>
        <a:graphic>
          <a:graphicData uri="http://schemas.openxmlformats.org/presentationml/2006/ole">
            <mc:AlternateContent xmlns:mc="http://schemas.openxmlformats.org/markup-compatibility/2006">
              <mc:Choice xmlns:v="urn:schemas-microsoft-com:vml" Requires="v">
                <p:oleObj name="Equation" r:id="rId6" imgW="2133360" imgH="1117440" progId="Equation.DSMT4">
                  <p:embed/>
                </p:oleObj>
              </mc:Choice>
              <mc:Fallback>
                <p:oleObj name="Equation" r:id="rId6" imgW="2133360" imgH="1117440" progId="Equation.DSMT4">
                  <p:embed/>
                  <p:pic>
                    <p:nvPicPr>
                      <p:cNvPr id="0" name="Object 11"/>
                      <p:cNvPicPr>
                        <a:picLocks noChangeAspect="1" noChangeArrowheads="1"/>
                      </p:cNvPicPr>
                      <p:nvPr/>
                    </p:nvPicPr>
                    <p:blipFill>
                      <a:blip r:embed="rId7"/>
                      <a:srcRect/>
                      <a:stretch>
                        <a:fillRect/>
                      </a:stretch>
                    </p:blipFill>
                    <p:spPr bwMode="auto">
                      <a:xfrm>
                        <a:off x="457200" y="4837482"/>
                        <a:ext cx="2740025" cy="14351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90F9D2B-BFE2-4310-83DF-0723FCBB16FB}"/>
              </a:ext>
            </a:extLst>
          </p:cNvPr>
          <p:cNvGraphicFramePr>
            <a:graphicFrameLocks noChangeAspect="1"/>
          </p:cNvGraphicFramePr>
          <p:nvPr>
            <p:extLst>
              <p:ext uri="{D42A27DB-BD31-4B8C-83A1-F6EECF244321}">
                <p14:modId xmlns:p14="http://schemas.microsoft.com/office/powerpoint/2010/main" val="3151129304"/>
              </p:ext>
            </p:extLst>
          </p:nvPr>
        </p:nvGraphicFramePr>
        <p:xfrm>
          <a:off x="5075046" y="4281488"/>
          <a:ext cx="2944220" cy="1991094"/>
        </p:xfrm>
        <a:graphic>
          <a:graphicData uri="http://schemas.openxmlformats.org/presentationml/2006/ole">
            <mc:AlternateContent xmlns:mc="http://schemas.openxmlformats.org/markup-compatibility/2006">
              <mc:Choice xmlns:v="urn:schemas-microsoft-com:vml" Requires="v">
                <p:oleObj name="Equation" r:id="rId8" imgW="2286000" imgH="1549080" progId="Equation.DSMT4">
                  <p:embed/>
                </p:oleObj>
              </mc:Choice>
              <mc:Fallback>
                <p:oleObj name="Equation" r:id="rId8" imgW="2286000" imgH="1549080" progId="Equation.DSMT4">
                  <p:embed/>
                  <p:pic>
                    <p:nvPicPr>
                      <p:cNvPr id="0" name="Object 13"/>
                      <p:cNvPicPr>
                        <a:picLocks noChangeAspect="1" noChangeArrowheads="1"/>
                      </p:cNvPicPr>
                      <p:nvPr/>
                    </p:nvPicPr>
                    <p:blipFill>
                      <a:blip r:embed="rId9"/>
                      <a:srcRect/>
                      <a:stretch>
                        <a:fillRect/>
                      </a:stretch>
                    </p:blipFill>
                    <p:spPr bwMode="auto">
                      <a:xfrm>
                        <a:off x="5075046" y="4281488"/>
                        <a:ext cx="2944220" cy="1991094"/>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FBD1047B-FB12-4107-B06D-11BA450A1390}"/>
              </a:ext>
            </a:extLst>
          </p:cNvPr>
          <p:cNvSpPr txBox="1"/>
          <p:nvPr/>
        </p:nvSpPr>
        <p:spPr>
          <a:xfrm>
            <a:off x="4999630" y="3500207"/>
            <a:ext cx="2695574" cy="584775"/>
          </a:xfrm>
          <a:prstGeom prst="rect">
            <a:avLst/>
          </a:prstGeom>
          <a:noFill/>
        </p:spPr>
        <p:txBody>
          <a:bodyPr wrap="square" rtlCol="0">
            <a:spAutoFit/>
          </a:bodyPr>
          <a:lstStyle/>
          <a:p>
            <a:r>
              <a:rPr lang="en-US" sz="1600"/>
              <a:t>Now let’s put into momentum space…</a:t>
            </a:r>
          </a:p>
        </p:txBody>
      </p:sp>
      <p:sp>
        <p:nvSpPr>
          <p:cNvPr id="19" name="TextBox 18">
            <a:extLst>
              <a:ext uri="{FF2B5EF4-FFF2-40B4-BE49-F238E27FC236}">
                <a16:creationId xmlns:a16="http://schemas.microsoft.com/office/drawing/2014/main" id="{C2F1332A-579C-4E3C-8B52-8783EA317322}"/>
              </a:ext>
            </a:extLst>
          </p:cNvPr>
          <p:cNvSpPr txBox="1"/>
          <p:nvPr/>
        </p:nvSpPr>
        <p:spPr>
          <a:xfrm>
            <a:off x="8638180" y="3509732"/>
            <a:ext cx="2695574" cy="338554"/>
          </a:xfrm>
          <a:prstGeom prst="rect">
            <a:avLst/>
          </a:prstGeom>
          <a:noFill/>
        </p:spPr>
        <p:txBody>
          <a:bodyPr wrap="square" rtlCol="0">
            <a:spAutoFit/>
          </a:bodyPr>
          <a:lstStyle/>
          <a:p>
            <a:r>
              <a:rPr lang="en-US" sz="1600"/>
              <a:t>So these imply</a:t>
            </a:r>
          </a:p>
        </p:txBody>
      </p:sp>
      <p:graphicFrame>
        <p:nvGraphicFramePr>
          <p:cNvPr id="21" name="Object 20">
            <a:extLst>
              <a:ext uri="{FF2B5EF4-FFF2-40B4-BE49-F238E27FC236}">
                <a16:creationId xmlns:a16="http://schemas.microsoft.com/office/drawing/2014/main" id="{8C66FFC3-B742-4F9B-9AE1-93E83C34D980}"/>
              </a:ext>
            </a:extLst>
          </p:cNvPr>
          <p:cNvGraphicFramePr>
            <a:graphicFrameLocks noChangeAspect="1"/>
          </p:cNvGraphicFramePr>
          <p:nvPr>
            <p:extLst>
              <p:ext uri="{D42A27DB-BD31-4B8C-83A1-F6EECF244321}">
                <p14:modId xmlns:p14="http://schemas.microsoft.com/office/powerpoint/2010/main" val="387826134"/>
              </p:ext>
            </p:extLst>
          </p:nvPr>
        </p:nvGraphicFramePr>
        <p:xfrm>
          <a:off x="8716388" y="3982387"/>
          <a:ext cx="2989006" cy="283729"/>
        </p:xfrm>
        <a:graphic>
          <a:graphicData uri="http://schemas.openxmlformats.org/presentationml/2006/ole">
            <mc:AlternateContent xmlns:mc="http://schemas.openxmlformats.org/markup-compatibility/2006">
              <mc:Choice xmlns:v="urn:schemas-microsoft-com:vml" Requires="v">
                <p:oleObj name="Equation" r:id="rId10" imgW="2412720" imgH="228600" progId="Equation.DSMT4">
                  <p:embed/>
                </p:oleObj>
              </mc:Choice>
              <mc:Fallback>
                <p:oleObj name="Equation" r:id="rId10" imgW="2412720" imgH="228600" progId="Equation.DSMT4">
                  <p:embed/>
                  <p:pic>
                    <p:nvPicPr>
                      <p:cNvPr id="0" name="Object 19"/>
                      <p:cNvPicPr>
                        <a:picLocks noChangeAspect="1" noChangeArrowheads="1"/>
                      </p:cNvPicPr>
                      <p:nvPr/>
                    </p:nvPicPr>
                    <p:blipFill>
                      <a:blip r:embed="rId11"/>
                      <a:srcRect/>
                      <a:stretch>
                        <a:fillRect/>
                      </a:stretch>
                    </p:blipFill>
                    <p:spPr bwMode="auto">
                      <a:xfrm>
                        <a:off x="8716388" y="3982387"/>
                        <a:ext cx="2989006" cy="283729"/>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2A1FDAE2-6F2F-45F3-AB44-A98C0606B383}"/>
              </a:ext>
            </a:extLst>
          </p:cNvPr>
          <p:cNvSpPr txBox="1"/>
          <p:nvPr/>
        </p:nvSpPr>
        <p:spPr>
          <a:xfrm>
            <a:off x="8649885" y="4425520"/>
            <a:ext cx="3437340" cy="1569660"/>
          </a:xfrm>
          <a:prstGeom prst="rect">
            <a:avLst/>
          </a:prstGeom>
          <a:noFill/>
        </p:spPr>
        <p:txBody>
          <a:bodyPr wrap="square" rtlCol="0">
            <a:spAutoFit/>
          </a:bodyPr>
          <a:lstStyle/>
          <a:p>
            <a:r>
              <a:rPr lang="en-US" sz="1600"/>
              <a:t>Where u(x) is a function with period d.  Practically, K can only range of 2</a:t>
            </a:r>
            <a:r>
              <a:rPr lang="el-GR" sz="1600"/>
              <a:t>π</a:t>
            </a:r>
            <a:r>
              <a:rPr lang="en-US" sz="1600"/>
              <a:t>/d since otherwise we’d be duplicating d.o.f. inherent in u(x).  Also, if function is period of length L, then K will become discrete.</a:t>
            </a:r>
            <a:endParaRPr lang="en-US"/>
          </a:p>
        </p:txBody>
      </p:sp>
      <p:graphicFrame>
        <p:nvGraphicFramePr>
          <p:cNvPr id="24" name="Object 23">
            <a:extLst>
              <a:ext uri="{FF2B5EF4-FFF2-40B4-BE49-F238E27FC236}">
                <a16:creationId xmlns:a16="http://schemas.microsoft.com/office/drawing/2014/main" id="{46D45FE4-F94C-4F90-A571-A0D1D9BEA8E8}"/>
              </a:ext>
            </a:extLst>
          </p:cNvPr>
          <p:cNvGraphicFramePr>
            <a:graphicFrameLocks noChangeAspect="1"/>
          </p:cNvGraphicFramePr>
          <p:nvPr>
            <p:extLst>
              <p:ext uri="{D42A27DB-BD31-4B8C-83A1-F6EECF244321}">
                <p14:modId xmlns:p14="http://schemas.microsoft.com/office/powerpoint/2010/main" val="3014964723"/>
              </p:ext>
            </p:extLst>
          </p:nvPr>
        </p:nvGraphicFramePr>
        <p:xfrm>
          <a:off x="8735437" y="6090430"/>
          <a:ext cx="1743421" cy="571231"/>
        </p:xfrm>
        <a:graphic>
          <a:graphicData uri="http://schemas.openxmlformats.org/presentationml/2006/ole">
            <mc:AlternateContent xmlns:mc="http://schemas.openxmlformats.org/markup-compatibility/2006">
              <mc:Choice xmlns:v="urn:schemas-microsoft-com:vml" Requires="v">
                <p:oleObj name="Equation" r:id="rId12" imgW="1307532" imgH="431613" progId="Equation.DSMT4">
                  <p:embed/>
                </p:oleObj>
              </mc:Choice>
              <mc:Fallback>
                <p:oleObj name="Equation" r:id="rId12" imgW="1307532" imgH="431613" progId="Equation.DSMT4">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35437" y="6090430"/>
                        <a:ext cx="1743421" cy="57123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51469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2041A-23C3-CA78-A59F-12BD9F2BB03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905C4AB-13D1-B348-9266-E6080004FEC8}"/>
              </a:ext>
            </a:extLst>
          </p:cNvPr>
          <p:cNvSpPr txBox="1"/>
          <p:nvPr/>
        </p:nvSpPr>
        <p:spPr>
          <a:xfrm>
            <a:off x="3635111" y="60738"/>
            <a:ext cx="4555577" cy="584775"/>
          </a:xfrm>
          <a:prstGeom prst="rect">
            <a:avLst/>
          </a:prstGeom>
          <a:noFill/>
        </p:spPr>
        <p:txBody>
          <a:bodyPr wrap="square" rtlCol="0">
            <a:spAutoFit/>
          </a:bodyPr>
          <a:lstStyle/>
          <a:p>
            <a:r>
              <a:rPr lang="en-US" sz="3200" b="1" u="sng"/>
              <a:t>Time Reversal Symmetry</a:t>
            </a:r>
            <a:endParaRPr lang="en-US" sz="3600" b="1" u="sng"/>
          </a:p>
        </p:txBody>
      </p:sp>
      <p:sp>
        <p:nvSpPr>
          <p:cNvPr id="3" name="TextBox 2">
            <a:extLst>
              <a:ext uri="{FF2B5EF4-FFF2-40B4-BE49-F238E27FC236}">
                <a16:creationId xmlns:a16="http://schemas.microsoft.com/office/drawing/2014/main" id="{C27EEFC3-93AF-ED3B-CB7B-02BA2A1EE5B6}"/>
              </a:ext>
            </a:extLst>
          </p:cNvPr>
          <p:cNvSpPr txBox="1"/>
          <p:nvPr/>
        </p:nvSpPr>
        <p:spPr>
          <a:xfrm>
            <a:off x="227323" y="908139"/>
            <a:ext cx="11836858" cy="584775"/>
          </a:xfrm>
          <a:prstGeom prst="rect">
            <a:avLst/>
          </a:prstGeom>
          <a:noFill/>
        </p:spPr>
        <p:txBody>
          <a:bodyPr wrap="square" rtlCol="0">
            <a:spAutoFit/>
          </a:bodyPr>
          <a:lstStyle/>
          <a:p>
            <a:r>
              <a:rPr lang="en-US" sz="1600"/>
              <a:t>Now let’s do Time Reversal Symmetry.  Classically, a system has TRS if it’s true that given a solution r(t) of the equations of motion, r(-t) is also a solution.  Another way to say it is if we take a particle and flip its momentum, and run it forward in time, it should retrace its prior path.  </a:t>
            </a:r>
          </a:p>
        </p:txBody>
      </p:sp>
      <p:graphicFrame>
        <p:nvGraphicFramePr>
          <p:cNvPr id="22" name="Object 21">
            <a:extLst>
              <a:ext uri="{FF2B5EF4-FFF2-40B4-BE49-F238E27FC236}">
                <a16:creationId xmlns:a16="http://schemas.microsoft.com/office/drawing/2014/main" id="{757EB178-2436-0FF9-426C-48CFCBA6E340}"/>
              </a:ext>
            </a:extLst>
          </p:cNvPr>
          <p:cNvGraphicFramePr>
            <a:graphicFrameLocks noChangeAspect="1"/>
          </p:cNvGraphicFramePr>
          <p:nvPr/>
        </p:nvGraphicFramePr>
        <p:xfrm>
          <a:off x="227323" y="1623551"/>
          <a:ext cx="2171700" cy="1874838"/>
        </p:xfrm>
        <a:graphic>
          <a:graphicData uri="http://schemas.openxmlformats.org/presentationml/2006/ole">
            <mc:AlternateContent xmlns:mc="http://schemas.openxmlformats.org/markup-compatibility/2006">
              <mc:Choice xmlns:v="urn:schemas-microsoft-com:vml" Requires="v">
                <p:oleObj name="Bitmap Image" r:id="rId2" imgW="2343477" imgH="1980952" progId="Paint.Picture">
                  <p:embed/>
                </p:oleObj>
              </mc:Choice>
              <mc:Fallback>
                <p:oleObj name="Bitmap Image" r:id="rId2" imgW="2343477" imgH="1980952" progId="Paint.Picture">
                  <p:embed/>
                  <p:pic>
                    <p:nvPicPr>
                      <p:cNvPr id="22" name="Object 21">
                        <a:extLst>
                          <a:ext uri="{FF2B5EF4-FFF2-40B4-BE49-F238E27FC236}">
                            <a16:creationId xmlns:a16="http://schemas.microsoft.com/office/drawing/2014/main" id="{46B037DB-7693-49AB-88B2-D8DDAEA404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7317" b="5289"/>
                      <a:stretch>
                        <a:fillRect/>
                      </a:stretch>
                    </p:blipFill>
                    <p:spPr bwMode="auto">
                      <a:xfrm>
                        <a:off x="227323" y="1623551"/>
                        <a:ext cx="2171700" cy="187483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CA552C15-F550-3CCC-EDE1-2BB2D002C5DF}"/>
              </a:ext>
            </a:extLst>
          </p:cNvPr>
          <p:cNvGraphicFramePr>
            <a:graphicFrameLocks noChangeAspect="1"/>
          </p:cNvGraphicFramePr>
          <p:nvPr/>
        </p:nvGraphicFramePr>
        <p:xfrm>
          <a:off x="3206042" y="1595958"/>
          <a:ext cx="2171700" cy="1874838"/>
        </p:xfrm>
        <a:graphic>
          <a:graphicData uri="http://schemas.openxmlformats.org/presentationml/2006/ole">
            <mc:AlternateContent xmlns:mc="http://schemas.openxmlformats.org/markup-compatibility/2006">
              <mc:Choice xmlns:v="urn:schemas-microsoft-com:vml" Requires="v">
                <p:oleObj name="Bitmap Image" r:id="rId4" imgW="2343477" imgH="1980952" progId="Paint.Picture">
                  <p:embed/>
                </p:oleObj>
              </mc:Choice>
              <mc:Fallback>
                <p:oleObj name="Bitmap Image" r:id="rId4" imgW="2343477" imgH="1980952" progId="Paint.Picture">
                  <p:embed/>
                  <p:pic>
                    <p:nvPicPr>
                      <p:cNvPr id="24" name="Object 23">
                        <a:extLst>
                          <a:ext uri="{FF2B5EF4-FFF2-40B4-BE49-F238E27FC236}">
                            <a16:creationId xmlns:a16="http://schemas.microsoft.com/office/drawing/2014/main" id="{50410C85-43B1-4A2F-9127-6CE093CC5F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7317" b="5289"/>
                      <a:stretch>
                        <a:fillRect/>
                      </a:stretch>
                    </p:blipFill>
                    <p:spPr bwMode="auto">
                      <a:xfrm>
                        <a:off x="3206042" y="1595958"/>
                        <a:ext cx="2171700" cy="187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a:extLst>
              <a:ext uri="{FF2B5EF4-FFF2-40B4-BE49-F238E27FC236}">
                <a16:creationId xmlns:a16="http://schemas.microsoft.com/office/drawing/2014/main" id="{1BE65AA8-7674-02C2-3EE8-7E3456FFB5D2}"/>
              </a:ext>
            </a:extLst>
          </p:cNvPr>
          <p:cNvSpPr txBox="1"/>
          <p:nvPr/>
        </p:nvSpPr>
        <p:spPr>
          <a:xfrm>
            <a:off x="322453" y="3577105"/>
            <a:ext cx="11657978" cy="584775"/>
          </a:xfrm>
          <a:prstGeom prst="rect">
            <a:avLst/>
          </a:prstGeom>
          <a:noFill/>
        </p:spPr>
        <p:txBody>
          <a:bodyPr wrap="square">
            <a:spAutoFit/>
          </a:bodyPr>
          <a:lstStyle/>
          <a:p>
            <a:r>
              <a:rPr lang="en-US" sz="1600"/>
              <a:t>We can work out a QM representation of the TR operator using two intuitions.  First, we would say that TR should flip the motion, should reverse the velocity vector.  </a:t>
            </a:r>
            <a:endParaRPr lang="en-US"/>
          </a:p>
        </p:txBody>
      </p:sp>
      <p:graphicFrame>
        <p:nvGraphicFramePr>
          <p:cNvPr id="6" name="Object 5">
            <a:extLst>
              <a:ext uri="{FF2B5EF4-FFF2-40B4-BE49-F238E27FC236}">
                <a16:creationId xmlns:a16="http://schemas.microsoft.com/office/drawing/2014/main" id="{0B1B08F7-BDA2-8B8F-1B3A-6247BA70E51F}"/>
              </a:ext>
            </a:extLst>
          </p:cNvPr>
          <p:cNvGraphicFramePr>
            <a:graphicFrameLocks noChangeAspect="1"/>
          </p:cNvGraphicFramePr>
          <p:nvPr>
            <p:extLst>
              <p:ext uri="{D42A27DB-BD31-4B8C-83A1-F6EECF244321}">
                <p14:modId xmlns:p14="http://schemas.microsoft.com/office/powerpoint/2010/main" val="3585966951"/>
              </p:ext>
            </p:extLst>
          </p:nvPr>
        </p:nvGraphicFramePr>
        <p:xfrm>
          <a:off x="450214" y="4240596"/>
          <a:ext cx="967667" cy="322556"/>
        </p:xfrm>
        <a:graphic>
          <a:graphicData uri="http://schemas.openxmlformats.org/presentationml/2006/ole">
            <mc:AlternateContent xmlns:mc="http://schemas.openxmlformats.org/markup-compatibility/2006">
              <mc:Choice xmlns:v="urn:schemas-microsoft-com:vml" Requires="v">
                <p:oleObj name="Equation" r:id="rId6" imgW="761760" imgH="253800" progId="Equation.DSMT4">
                  <p:embed/>
                </p:oleObj>
              </mc:Choice>
              <mc:Fallback>
                <p:oleObj name="Equation" r:id="rId6" imgW="761760" imgH="253800" progId="Equation.DSMT4">
                  <p:embed/>
                  <p:pic>
                    <p:nvPicPr>
                      <p:cNvPr id="0" name=""/>
                      <p:cNvPicPr/>
                      <p:nvPr/>
                    </p:nvPicPr>
                    <p:blipFill>
                      <a:blip r:embed="rId7"/>
                      <a:stretch>
                        <a:fillRect/>
                      </a:stretch>
                    </p:blipFill>
                    <p:spPr>
                      <a:xfrm>
                        <a:off x="450214" y="4240596"/>
                        <a:ext cx="967667" cy="322556"/>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A95CABF5-3672-6ACA-32A7-0AB0B31F54B7}"/>
              </a:ext>
            </a:extLst>
          </p:cNvPr>
          <p:cNvGraphicFramePr>
            <a:graphicFrameLocks noChangeAspect="1"/>
          </p:cNvGraphicFramePr>
          <p:nvPr>
            <p:extLst>
              <p:ext uri="{D42A27DB-BD31-4B8C-83A1-F6EECF244321}">
                <p14:modId xmlns:p14="http://schemas.microsoft.com/office/powerpoint/2010/main" val="743754621"/>
              </p:ext>
            </p:extLst>
          </p:nvPr>
        </p:nvGraphicFramePr>
        <p:xfrm>
          <a:off x="4951022" y="4877102"/>
          <a:ext cx="2882338" cy="1069883"/>
        </p:xfrm>
        <a:graphic>
          <a:graphicData uri="http://schemas.openxmlformats.org/presentationml/2006/ole">
            <mc:AlternateContent xmlns:mc="http://schemas.openxmlformats.org/markup-compatibility/2006">
              <mc:Choice xmlns:v="urn:schemas-microsoft-com:vml" Requires="v">
                <p:oleObj name="Equation" r:id="rId8" imgW="2237444" imgH="829908" progId="Equation.DSMT4">
                  <p:embed/>
                </p:oleObj>
              </mc:Choice>
              <mc:Fallback>
                <p:oleObj name="Equation" r:id="rId8" imgW="2237444" imgH="829908" progId="Equation.DSMT4">
                  <p:embed/>
                  <p:pic>
                    <p:nvPicPr>
                      <p:cNvPr id="0" name=""/>
                      <p:cNvPicPr/>
                      <p:nvPr/>
                    </p:nvPicPr>
                    <p:blipFill>
                      <a:blip r:embed="rId9"/>
                      <a:stretch>
                        <a:fillRect/>
                      </a:stretch>
                    </p:blipFill>
                    <p:spPr>
                      <a:xfrm>
                        <a:off x="4951022" y="4877102"/>
                        <a:ext cx="2882338" cy="106988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49A8F851-0B2E-0750-A5E5-D8533A4725BD}"/>
              </a:ext>
            </a:extLst>
          </p:cNvPr>
          <p:cNvSpPr txBox="1"/>
          <p:nvPr/>
        </p:nvSpPr>
        <p:spPr>
          <a:xfrm>
            <a:off x="322453" y="4766767"/>
            <a:ext cx="4422267" cy="1815882"/>
          </a:xfrm>
          <a:prstGeom prst="rect">
            <a:avLst/>
          </a:prstGeom>
          <a:noFill/>
        </p:spPr>
        <p:txBody>
          <a:bodyPr wrap="square">
            <a:spAutoFit/>
          </a:bodyPr>
          <a:lstStyle/>
          <a:p>
            <a:r>
              <a:rPr lang="en-US" sz="1600"/>
              <a:t>We also should have that if </a:t>
            </a:r>
            <a:r>
              <a:rPr lang="en-US" sz="1600">
                <a:latin typeface="Calibri" panose="020F0502020204030204" pitchFamily="34" charset="0"/>
                <a:cs typeface="Calibri" panose="020F0502020204030204" pitchFamily="34" charset="0"/>
              </a:rPr>
              <a:t>see that </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 is anti-linear for the following reasons.  If </a:t>
            </a:r>
            <a:r>
              <a:rPr lang="en-US" sz="1600">
                <a:solidFill>
                  <a:srgbClr val="0000FF"/>
                </a:solidFill>
                <a:latin typeface="Calibri" panose="020F0502020204030204" pitchFamily="34" charset="0"/>
                <a:cs typeface="Calibri" panose="020F0502020204030204" pitchFamily="34" charset="0"/>
              </a:rPr>
              <a:t>[H, Θ] = 0</a:t>
            </a:r>
            <a:r>
              <a:rPr lang="en-US" sz="1600">
                <a:latin typeface="Calibri" panose="020F0502020204030204" pitchFamily="34" charset="0"/>
                <a:cs typeface="Calibri" panose="020F0502020204030204" pitchFamily="34" charset="0"/>
              </a:rPr>
              <a:t>, then we should have time-reversal symmetry.  And this means that we should get the same state by evolving |</a:t>
            </a:r>
            <a:r>
              <a:rPr lang="el-GR" sz="1600">
                <a:latin typeface="Calibri" panose="020F0502020204030204" pitchFamily="34" charset="0"/>
                <a:cs typeface="Calibri" panose="020F0502020204030204" pitchFamily="34" charset="0"/>
              </a:rPr>
              <a:t>ψ</a:t>
            </a:r>
            <a:r>
              <a:rPr lang="en-US" sz="1600">
                <a:latin typeface="Calibri" panose="020F0502020204030204" pitchFamily="34" charset="0"/>
                <a:cs typeface="Calibri" panose="020F0502020204030204" pitchFamily="34" charset="0"/>
              </a:rPr>
              <a:t>&gt; forward in time by δt, and reversing it, as well as by reversing it and evolving it backward in time by </a:t>
            </a:r>
            <a:r>
              <a:rPr lang="el-GR" sz="1600">
                <a:latin typeface="Calibri" panose="020F0502020204030204" pitchFamily="34" charset="0"/>
                <a:cs typeface="Calibri" panose="020F0502020204030204" pitchFamily="34" charset="0"/>
              </a:rPr>
              <a:t>δ</a:t>
            </a:r>
            <a:r>
              <a:rPr lang="en-US" sz="1600">
                <a:latin typeface="Calibri" panose="020F0502020204030204" pitchFamily="34" charset="0"/>
                <a:cs typeface="Calibri" panose="020F0502020204030204" pitchFamily="34" charset="0"/>
              </a:rPr>
              <a:t>t.  In other words, we need:</a:t>
            </a:r>
          </a:p>
        </p:txBody>
      </p:sp>
      <p:sp>
        <p:nvSpPr>
          <p:cNvPr id="10" name="TextBox 9">
            <a:extLst>
              <a:ext uri="{FF2B5EF4-FFF2-40B4-BE49-F238E27FC236}">
                <a16:creationId xmlns:a16="http://schemas.microsoft.com/office/drawing/2014/main" id="{B256FFDC-622D-77B8-F57C-384842D9E406}"/>
              </a:ext>
            </a:extLst>
          </p:cNvPr>
          <p:cNvSpPr txBox="1"/>
          <p:nvPr/>
        </p:nvSpPr>
        <p:spPr>
          <a:xfrm>
            <a:off x="8039662" y="4707193"/>
            <a:ext cx="3471618" cy="584775"/>
          </a:xfrm>
          <a:prstGeom prst="rect">
            <a:avLst/>
          </a:prstGeom>
          <a:noFill/>
        </p:spPr>
        <p:txBody>
          <a:bodyPr wrap="square">
            <a:spAutoFit/>
          </a:bodyPr>
          <a:lstStyle/>
          <a:p>
            <a:r>
              <a:rPr lang="en-US" sz="1600"/>
              <a:t>Can see we need </a:t>
            </a:r>
            <a:r>
              <a:rPr lang="el-GR" sz="1600">
                <a:cs typeface="Times New Roman" panose="02020603050405020304" pitchFamily="18" charset="0"/>
              </a:rPr>
              <a:t>Θ</a:t>
            </a:r>
            <a:r>
              <a:rPr lang="en-US" sz="1600">
                <a:cs typeface="Times New Roman" panose="02020603050405020304" pitchFamily="18" charset="0"/>
              </a:rPr>
              <a:t> to be anti-linear for this to happen.  So next property is:</a:t>
            </a:r>
            <a:endParaRPr lang="en-US">
              <a:cs typeface="Times New Roman" panose="02020603050405020304" pitchFamily="18" charset="0"/>
            </a:endParaRPr>
          </a:p>
        </p:txBody>
      </p:sp>
      <p:graphicFrame>
        <p:nvGraphicFramePr>
          <p:cNvPr id="11" name="Object 10">
            <a:extLst>
              <a:ext uri="{FF2B5EF4-FFF2-40B4-BE49-F238E27FC236}">
                <a16:creationId xmlns:a16="http://schemas.microsoft.com/office/drawing/2014/main" id="{7519952B-4746-738A-A5B3-5FDA69CAB040}"/>
              </a:ext>
            </a:extLst>
          </p:cNvPr>
          <p:cNvGraphicFramePr>
            <a:graphicFrameLocks noChangeAspect="1"/>
          </p:cNvGraphicFramePr>
          <p:nvPr>
            <p:extLst>
              <p:ext uri="{D42A27DB-BD31-4B8C-83A1-F6EECF244321}">
                <p14:modId xmlns:p14="http://schemas.microsoft.com/office/powerpoint/2010/main" val="2387081650"/>
              </p:ext>
            </p:extLst>
          </p:nvPr>
        </p:nvGraphicFramePr>
        <p:xfrm>
          <a:off x="8190688" y="5419438"/>
          <a:ext cx="3086912" cy="372558"/>
        </p:xfrm>
        <a:graphic>
          <a:graphicData uri="http://schemas.openxmlformats.org/presentationml/2006/ole">
            <mc:AlternateContent xmlns:mc="http://schemas.openxmlformats.org/markup-compatibility/2006">
              <mc:Choice xmlns:v="urn:schemas-microsoft-com:vml" Requires="v">
                <p:oleObj name="Equation" r:id="rId10" imgW="2209680" imgH="266400" progId="Equation.DSMT4">
                  <p:embed/>
                </p:oleObj>
              </mc:Choice>
              <mc:Fallback>
                <p:oleObj name="Equation" r:id="rId10" imgW="2209680" imgH="266400" progId="Equation.DSMT4">
                  <p:embed/>
                  <p:pic>
                    <p:nvPicPr>
                      <p:cNvPr id="0" name=""/>
                      <p:cNvPicPr/>
                      <p:nvPr/>
                    </p:nvPicPr>
                    <p:blipFill>
                      <a:blip r:embed="rId11"/>
                      <a:stretch>
                        <a:fillRect/>
                      </a:stretch>
                    </p:blipFill>
                    <p:spPr>
                      <a:xfrm>
                        <a:off x="8190688" y="5419438"/>
                        <a:ext cx="3086912" cy="37255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886629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635111" y="60738"/>
            <a:ext cx="4555577" cy="584775"/>
          </a:xfrm>
          <a:prstGeom prst="rect">
            <a:avLst/>
          </a:prstGeom>
          <a:noFill/>
        </p:spPr>
        <p:txBody>
          <a:bodyPr wrap="square" rtlCol="0">
            <a:spAutoFit/>
          </a:bodyPr>
          <a:lstStyle/>
          <a:p>
            <a:r>
              <a:rPr lang="en-US" sz="3200" b="1" u="sng"/>
              <a:t>Time Reversal Symmetry</a:t>
            </a:r>
            <a:endParaRPr lang="en-US" sz="3600" b="1" u="sng"/>
          </a:p>
        </p:txBody>
      </p:sp>
      <p:sp>
        <p:nvSpPr>
          <p:cNvPr id="4" name="TextBox 3">
            <a:extLst>
              <a:ext uri="{FF2B5EF4-FFF2-40B4-BE49-F238E27FC236}">
                <a16:creationId xmlns:a16="http://schemas.microsoft.com/office/drawing/2014/main" id="{8E8057BB-16B7-4897-8ACE-55754EF062A2}"/>
              </a:ext>
            </a:extLst>
          </p:cNvPr>
          <p:cNvSpPr txBox="1"/>
          <p:nvPr/>
        </p:nvSpPr>
        <p:spPr>
          <a:xfrm>
            <a:off x="388576" y="1119551"/>
            <a:ext cx="10173133" cy="830997"/>
          </a:xfrm>
          <a:prstGeom prst="rect">
            <a:avLst/>
          </a:prstGeom>
          <a:noFill/>
        </p:spPr>
        <p:txBody>
          <a:bodyPr wrap="square" rtlCol="0">
            <a:spAutoFit/>
          </a:bodyPr>
          <a:lstStyle/>
          <a:p>
            <a:r>
              <a:rPr lang="en-US" sz="1600"/>
              <a:t>The time-reversed wave vector is one whose motion has been has been reversed and reoriented.  Taking t --&gt; -t reverses the development, while application of </a:t>
            </a:r>
            <a:r>
              <a:rPr lang="el-GR" sz="1600"/>
              <a:t>Θ</a:t>
            </a:r>
            <a:r>
              <a:rPr lang="en-US" sz="1600"/>
              <a:t> reverses the orientation (momentum vector in a sense).  So we have (second statement can be proved).  And this is represented below in the diagram.</a:t>
            </a:r>
          </a:p>
        </p:txBody>
      </p:sp>
      <p:graphicFrame>
        <p:nvGraphicFramePr>
          <p:cNvPr id="5" name="Object 4">
            <a:extLst>
              <a:ext uri="{FF2B5EF4-FFF2-40B4-BE49-F238E27FC236}">
                <a16:creationId xmlns:a16="http://schemas.microsoft.com/office/drawing/2014/main" id="{D4A45733-86D6-A497-642B-F7122EDD4B46}"/>
              </a:ext>
            </a:extLst>
          </p:cNvPr>
          <p:cNvGraphicFramePr>
            <a:graphicFrameLocks noChangeAspect="1"/>
          </p:cNvGraphicFramePr>
          <p:nvPr>
            <p:extLst>
              <p:ext uri="{D42A27DB-BD31-4B8C-83A1-F6EECF244321}">
                <p14:modId xmlns:p14="http://schemas.microsoft.com/office/powerpoint/2010/main" val="2738833583"/>
              </p:ext>
            </p:extLst>
          </p:nvPr>
        </p:nvGraphicFramePr>
        <p:xfrm>
          <a:off x="516890" y="2164528"/>
          <a:ext cx="1637030" cy="684880"/>
        </p:xfrm>
        <a:graphic>
          <a:graphicData uri="http://schemas.openxmlformats.org/presentationml/2006/ole">
            <mc:AlternateContent xmlns:mc="http://schemas.openxmlformats.org/markup-compatibility/2006">
              <mc:Choice xmlns:v="urn:schemas-microsoft-com:vml" Requires="v">
                <p:oleObj name="Equation" r:id="rId2" imgW="1244520" imgH="520560" progId="Equation.DSMT4">
                  <p:embed/>
                </p:oleObj>
              </mc:Choice>
              <mc:Fallback>
                <p:oleObj name="Equation" r:id="rId2" imgW="1244520" imgH="520560" progId="Equation.DSMT4">
                  <p:embed/>
                  <p:pic>
                    <p:nvPicPr>
                      <p:cNvPr id="0" name=""/>
                      <p:cNvPicPr/>
                      <p:nvPr/>
                    </p:nvPicPr>
                    <p:blipFill>
                      <a:blip r:embed="rId3"/>
                      <a:stretch>
                        <a:fillRect/>
                      </a:stretch>
                    </p:blipFill>
                    <p:spPr>
                      <a:xfrm>
                        <a:off x="516890" y="2164528"/>
                        <a:ext cx="1637030" cy="684880"/>
                      </a:xfrm>
                      <a:prstGeom prst="rect">
                        <a:avLst/>
                      </a:prstGeom>
                      <a:solidFill>
                        <a:srgbClr val="CCFFCC"/>
                      </a:solidFill>
                    </p:spPr>
                  </p:pic>
                </p:oleObj>
              </mc:Fallback>
            </mc:AlternateContent>
          </a:graphicData>
        </a:graphic>
      </p:graphicFrame>
      <p:pic>
        <p:nvPicPr>
          <p:cNvPr id="6" name="Picture 5">
            <a:extLst>
              <a:ext uri="{FF2B5EF4-FFF2-40B4-BE49-F238E27FC236}">
                <a16:creationId xmlns:a16="http://schemas.microsoft.com/office/drawing/2014/main" id="{97D72414-B5B5-1896-8BDE-F63BA32DDBE5}"/>
              </a:ext>
            </a:extLst>
          </p:cNvPr>
          <p:cNvPicPr>
            <a:picLocks noChangeAspect="1"/>
          </p:cNvPicPr>
          <p:nvPr/>
        </p:nvPicPr>
        <p:blipFill>
          <a:blip r:embed="rId4"/>
          <a:stretch>
            <a:fillRect/>
          </a:stretch>
        </p:blipFill>
        <p:spPr>
          <a:xfrm>
            <a:off x="516890" y="3063389"/>
            <a:ext cx="4555577" cy="1855728"/>
          </a:xfrm>
          <a:prstGeom prst="rect">
            <a:avLst/>
          </a:prstGeom>
        </p:spPr>
      </p:pic>
      <p:sp>
        <p:nvSpPr>
          <p:cNvPr id="8" name="TextBox 7">
            <a:extLst>
              <a:ext uri="{FF2B5EF4-FFF2-40B4-BE49-F238E27FC236}">
                <a16:creationId xmlns:a16="http://schemas.microsoft.com/office/drawing/2014/main" id="{7D3996BE-1223-DA02-78F3-7B2B3C6F8941}"/>
              </a:ext>
            </a:extLst>
          </p:cNvPr>
          <p:cNvSpPr txBox="1"/>
          <p:nvPr/>
        </p:nvSpPr>
        <p:spPr>
          <a:xfrm>
            <a:off x="388576" y="5009053"/>
            <a:ext cx="6977424" cy="338554"/>
          </a:xfrm>
          <a:prstGeom prst="rect">
            <a:avLst/>
          </a:prstGeom>
          <a:noFill/>
        </p:spPr>
        <p:txBody>
          <a:bodyPr wrap="square">
            <a:spAutoFit/>
          </a:bodyPr>
          <a:lstStyle/>
          <a:p>
            <a:r>
              <a:rPr lang="en-US" sz="1600"/>
              <a:t>Can show that if system posses TRS, then of course [H, </a:t>
            </a:r>
            <a:r>
              <a:rPr lang="el-GR" sz="1600"/>
              <a:t>Θ</a:t>
            </a:r>
            <a:r>
              <a:rPr lang="en-US" sz="1600"/>
              <a:t>] = 0, and furthermore,</a:t>
            </a:r>
          </a:p>
        </p:txBody>
      </p:sp>
      <p:graphicFrame>
        <p:nvGraphicFramePr>
          <p:cNvPr id="10" name="Object 9">
            <a:extLst>
              <a:ext uri="{FF2B5EF4-FFF2-40B4-BE49-F238E27FC236}">
                <a16:creationId xmlns:a16="http://schemas.microsoft.com/office/drawing/2014/main" id="{7ABD0803-9348-59C5-EC47-BF15B5C452B4}"/>
              </a:ext>
            </a:extLst>
          </p:cNvPr>
          <p:cNvGraphicFramePr>
            <a:graphicFrameLocks noChangeAspect="1"/>
          </p:cNvGraphicFramePr>
          <p:nvPr>
            <p:extLst>
              <p:ext uri="{D42A27DB-BD31-4B8C-83A1-F6EECF244321}">
                <p14:modId xmlns:p14="http://schemas.microsoft.com/office/powerpoint/2010/main" val="4149308601"/>
              </p:ext>
            </p:extLst>
          </p:nvPr>
        </p:nvGraphicFramePr>
        <p:xfrm>
          <a:off x="516890" y="5574538"/>
          <a:ext cx="5695950" cy="333375"/>
        </p:xfrm>
        <a:graphic>
          <a:graphicData uri="http://schemas.openxmlformats.org/presentationml/2006/ole">
            <mc:AlternateContent xmlns:mc="http://schemas.openxmlformats.org/markup-compatibility/2006">
              <mc:Choice xmlns:v="urn:schemas-microsoft-com:vml" Requires="v">
                <p:oleObj name="Equation" r:id="rId5" imgW="4330440" imgH="253800" progId="Equation.DSMT4">
                  <p:embed/>
                </p:oleObj>
              </mc:Choice>
              <mc:Fallback>
                <p:oleObj name="Equation" r:id="rId5" imgW="4330440" imgH="253800" progId="Equation.DSMT4">
                  <p:embed/>
                  <p:pic>
                    <p:nvPicPr>
                      <p:cNvPr id="5" name="Object 4">
                        <a:extLst>
                          <a:ext uri="{FF2B5EF4-FFF2-40B4-BE49-F238E27FC236}">
                            <a16:creationId xmlns:a16="http://schemas.microsoft.com/office/drawing/2014/main" id="{D4A45733-86D6-A497-642B-F7122EDD4B46}"/>
                          </a:ext>
                        </a:extLst>
                      </p:cNvPr>
                      <p:cNvPicPr/>
                      <p:nvPr/>
                    </p:nvPicPr>
                    <p:blipFill>
                      <a:blip r:embed="rId6"/>
                      <a:stretch>
                        <a:fillRect/>
                      </a:stretch>
                    </p:blipFill>
                    <p:spPr>
                      <a:xfrm>
                        <a:off x="516890" y="5574538"/>
                        <a:ext cx="5695950" cy="33337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F86CBC93-C3BE-7762-10F6-D97607E3E7A1}"/>
              </a:ext>
            </a:extLst>
          </p:cNvPr>
          <p:cNvSpPr txBox="1"/>
          <p:nvPr/>
        </p:nvSpPr>
        <p:spPr>
          <a:xfrm>
            <a:off x="388576" y="6172182"/>
            <a:ext cx="4528864" cy="338554"/>
          </a:xfrm>
          <a:prstGeom prst="rect">
            <a:avLst/>
          </a:prstGeom>
          <a:noFill/>
        </p:spPr>
        <p:txBody>
          <a:bodyPr wrap="square">
            <a:spAutoFit/>
          </a:bodyPr>
          <a:lstStyle/>
          <a:p>
            <a:r>
              <a:rPr lang="en-US" sz="1600"/>
              <a:t>And same for position space representation.  </a:t>
            </a:r>
          </a:p>
        </p:txBody>
      </p:sp>
    </p:spTree>
    <p:extLst>
      <p:ext uri="{BB962C8B-B14F-4D97-AF65-F5344CB8AC3E}">
        <p14:creationId xmlns:p14="http://schemas.microsoft.com/office/powerpoint/2010/main" val="5147088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59317" y="84304"/>
            <a:ext cx="4735891" cy="584775"/>
          </a:xfrm>
          <a:prstGeom prst="rect">
            <a:avLst/>
          </a:prstGeom>
          <a:noFill/>
        </p:spPr>
        <p:txBody>
          <a:bodyPr wrap="square" rtlCol="0">
            <a:spAutoFit/>
          </a:bodyPr>
          <a:lstStyle/>
          <a:p>
            <a:r>
              <a:rPr lang="en-US" sz="3200" b="1" u="sng"/>
              <a:t>Time Reversal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151907" y="729001"/>
            <a:ext cx="11018855" cy="738664"/>
          </a:xfrm>
          <a:prstGeom prst="rect">
            <a:avLst/>
          </a:prstGeom>
          <a:noFill/>
        </p:spPr>
        <p:txBody>
          <a:bodyPr wrap="square" rtlCol="0">
            <a:spAutoFit/>
          </a:bodyPr>
          <a:lstStyle/>
          <a:p>
            <a:r>
              <a:rPr lang="en-US" sz="1400"/>
              <a:t>Now what are the actions of the TR operator on basis kets?  The first can be worked out by expanding |</a:t>
            </a:r>
            <a:r>
              <a:rPr lang="en-US" sz="1400" b="1"/>
              <a:t>r</a:t>
            </a:r>
            <a:r>
              <a:rPr lang="en-US" sz="1400"/>
              <a:t>&gt; in a |</a:t>
            </a:r>
            <a:r>
              <a:rPr lang="en-US" sz="1400" b="1"/>
              <a:t>p</a:t>
            </a:r>
            <a:r>
              <a:rPr lang="en-US" sz="1400"/>
              <a:t>&gt; basis.  The third is worked out by expanding |ℓm&gt; in an |</a:t>
            </a:r>
            <a:r>
              <a:rPr lang="en-US" sz="1400" b="1"/>
              <a:t>r</a:t>
            </a:r>
            <a:r>
              <a:rPr lang="en-US" sz="1400"/>
              <a:t>&gt; basis.  And the last was just plausibly argued on the basis of analogy with orbital angular momentum.  Note that it implies the interesting result that two time-reversals flip the sign of the spin ket, sort of like a 360 </a:t>
            </a:r>
            <a:r>
              <a:rPr lang="en-US" sz="1400" i="1"/>
              <a:t>rotation</a:t>
            </a:r>
            <a:r>
              <a:rPr lang="en-US" sz="1400"/>
              <a:t> does.   </a:t>
            </a:r>
          </a:p>
        </p:txBody>
      </p:sp>
      <p:graphicFrame>
        <p:nvGraphicFramePr>
          <p:cNvPr id="21" name="Object 20">
            <a:extLst>
              <a:ext uri="{FF2B5EF4-FFF2-40B4-BE49-F238E27FC236}">
                <a16:creationId xmlns:a16="http://schemas.microsoft.com/office/drawing/2014/main" id="{E3FA28AB-DA19-45DD-B5D4-B33619785181}"/>
              </a:ext>
            </a:extLst>
          </p:cNvPr>
          <p:cNvGraphicFramePr>
            <a:graphicFrameLocks noChangeAspect="1"/>
          </p:cNvGraphicFramePr>
          <p:nvPr>
            <p:extLst>
              <p:ext uri="{D42A27DB-BD31-4B8C-83A1-F6EECF244321}">
                <p14:modId xmlns:p14="http://schemas.microsoft.com/office/powerpoint/2010/main" val="43421555"/>
              </p:ext>
            </p:extLst>
          </p:nvPr>
        </p:nvGraphicFramePr>
        <p:xfrm>
          <a:off x="255687" y="1624517"/>
          <a:ext cx="2028825" cy="1562100"/>
        </p:xfrm>
        <a:graphic>
          <a:graphicData uri="http://schemas.openxmlformats.org/presentationml/2006/ole">
            <mc:AlternateContent xmlns:mc="http://schemas.openxmlformats.org/markup-compatibility/2006">
              <mc:Choice xmlns:v="urn:schemas-microsoft-com:vml" Requires="v">
                <p:oleObj name="Equation" r:id="rId2" imgW="1358310" imgH="1040948" progId="Equation.DSMT4">
                  <p:embed/>
                </p:oleObj>
              </mc:Choice>
              <mc:Fallback>
                <p:oleObj name="Equation" r:id="rId2" imgW="1358310" imgH="1040948" progId="Equation.DSMT4">
                  <p:embed/>
                  <p:pic>
                    <p:nvPicPr>
                      <p:cNvPr id="0" name="Object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87" y="1624517"/>
                        <a:ext cx="2028825" cy="156210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2E0A72D2-147A-4B73-B87D-E2B72E7FDAB5}"/>
              </a:ext>
            </a:extLst>
          </p:cNvPr>
          <p:cNvGraphicFramePr>
            <a:graphicFrameLocks noChangeAspect="1"/>
          </p:cNvGraphicFramePr>
          <p:nvPr>
            <p:extLst>
              <p:ext uri="{D42A27DB-BD31-4B8C-83A1-F6EECF244321}">
                <p14:modId xmlns:p14="http://schemas.microsoft.com/office/powerpoint/2010/main" val="3241369149"/>
              </p:ext>
            </p:extLst>
          </p:nvPr>
        </p:nvGraphicFramePr>
        <p:xfrm>
          <a:off x="5156668" y="5351076"/>
          <a:ext cx="1181904" cy="1434841"/>
        </p:xfrm>
        <a:graphic>
          <a:graphicData uri="http://schemas.openxmlformats.org/presentationml/2006/ole">
            <mc:AlternateContent xmlns:mc="http://schemas.openxmlformats.org/markup-compatibility/2006">
              <mc:Choice xmlns:v="urn:schemas-microsoft-com:vml" Requires="v">
                <p:oleObj name="Equation" r:id="rId4" imgW="812447" imgH="990170" progId="Equation.DSMT4">
                  <p:embed/>
                </p:oleObj>
              </mc:Choice>
              <mc:Fallback>
                <p:oleObj name="Equation" r:id="rId4" imgW="812447" imgH="99017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6668" y="5351076"/>
                        <a:ext cx="1181904" cy="1434841"/>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C11B7AB2-3CA7-4AEC-93AE-91083C479248}"/>
              </a:ext>
            </a:extLst>
          </p:cNvPr>
          <p:cNvGraphicFramePr>
            <a:graphicFrameLocks noChangeAspect="1"/>
          </p:cNvGraphicFramePr>
          <p:nvPr>
            <p:extLst>
              <p:ext uri="{D42A27DB-BD31-4B8C-83A1-F6EECF244321}">
                <p14:modId xmlns:p14="http://schemas.microsoft.com/office/powerpoint/2010/main" val="2596900090"/>
              </p:ext>
            </p:extLst>
          </p:nvPr>
        </p:nvGraphicFramePr>
        <p:xfrm>
          <a:off x="7184699" y="3785120"/>
          <a:ext cx="2743200" cy="1371600"/>
        </p:xfrm>
        <a:graphic>
          <a:graphicData uri="http://schemas.openxmlformats.org/presentationml/2006/ole">
            <mc:AlternateContent xmlns:mc="http://schemas.openxmlformats.org/markup-compatibility/2006">
              <mc:Choice xmlns:v="urn:schemas-microsoft-com:vml" Requires="v">
                <p:oleObj name="Bitmap Image" r:id="rId6" imgW="2409524" imgH="2180952" progId="Paint.Picture">
                  <p:embed/>
                </p:oleObj>
              </mc:Choice>
              <mc:Fallback>
                <p:oleObj name="Bitmap Image" r:id="rId6" imgW="2409524" imgH="2180952" progId="Paint.Picture">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t="7423" r="-13834" b="29694"/>
                      <a:stretch>
                        <a:fillRect/>
                      </a:stretch>
                    </p:blipFill>
                    <p:spPr bwMode="auto">
                      <a:xfrm>
                        <a:off x="7184699" y="3785120"/>
                        <a:ext cx="2743200"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6DBFCEB4-A602-4D6B-8D82-DEE41E39EBE9}"/>
              </a:ext>
            </a:extLst>
          </p:cNvPr>
          <p:cNvGraphicFramePr>
            <a:graphicFrameLocks noChangeAspect="1"/>
          </p:cNvGraphicFramePr>
          <p:nvPr>
            <p:extLst>
              <p:ext uri="{D42A27DB-BD31-4B8C-83A1-F6EECF244321}">
                <p14:modId xmlns:p14="http://schemas.microsoft.com/office/powerpoint/2010/main" val="2001059094"/>
              </p:ext>
            </p:extLst>
          </p:nvPr>
        </p:nvGraphicFramePr>
        <p:xfrm>
          <a:off x="5092700" y="3784600"/>
          <a:ext cx="1400175" cy="1273175"/>
        </p:xfrm>
        <a:graphic>
          <a:graphicData uri="http://schemas.openxmlformats.org/presentationml/2006/ole">
            <mc:AlternateContent xmlns:mc="http://schemas.openxmlformats.org/markup-compatibility/2006">
              <mc:Choice xmlns:v="urn:schemas-microsoft-com:vml" Requires="v">
                <p:oleObj name="Equation" r:id="rId8" imgW="1104840" imgH="1015920" progId="Equation.DSMT4">
                  <p:embed/>
                </p:oleObj>
              </mc:Choice>
              <mc:Fallback>
                <p:oleObj name="Equation" r:id="rId8" imgW="1104840" imgH="1015920" progId="Equation.DSMT4">
                  <p:embed/>
                  <p:pic>
                    <p:nvPicPr>
                      <p:cNvPr id="0" name="Object 26"/>
                      <p:cNvPicPr>
                        <a:picLocks noChangeAspect="1" noChangeArrowheads="1"/>
                      </p:cNvPicPr>
                      <p:nvPr/>
                    </p:nvPicPr>
                    <p:blipFill>
                      <a:blip r:embed="rId9"/>
                      <a:srcRect/>
                      <a:stretch>
                        <a:fillRect/>
                      </a:stretch>
                    </p:blipFill>
                    <p:spPr bwMode="auto">
                      <a:xfrm>
                        <a:off x="5092700" y="3784600"/>
                        <a:ext cx="1400175" cy="12731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F64DC855-74A8-4BAB-85D9-55927C3BAA09}"/>
              </a:ext>
            </a:extLst>
          </p:cNvPr>
          <p:cNvGraphicFramePr>
            <a:graphicFrameLocks noChangeAspect="1"/>
          </p:cNvGraphicFramePr>
          <p:nvPr>
            <p:extLst>
              <p:ext uri="{D42A27DB-BD31-4B8C-83A1-F6EECF244321}">
                <p14:modId xmlns:p14="http://schemas.microsoft.com/office/powerpoint/2010/main" val="3071232291"/>
              </p:ext>
            </p:extLst>
          </p:nvPr>
        </p:nvGraphicFramePr>
        <p:xfrm>
          <a:off x="7184699" y="5631437"/>
          <a:ext cx="4639990" cy="568162"/>
        </p:xfrm>
        <a:graphic>
          <a:graphicData uri="http://schemas.openxmlformats.org/presentationml/2006/ole">
            <mc:AlternateContent xmlns:mc="http://schemas.openxmlformats.org/markup-compatibility/2006">
              <mc:Choice xmlns:v="urn:schemas-microsoft-com:vml" Requires="v">
                <p:oleObj name="Equation" r:id="rId10" imgW="3733800" imgH="457200" progId="Equation.DSMT4">
                  <p:embed/>
                </p:oleObj>
              </mc:Choice>
              <mc:Fallback>
                <p:oleObj name="Equation" r:id="rId10" imgW="3733800" imgH="457200" progId="Equation.DSMT4">
                  <p:embed/>
                  <p:pic>
                    <p:nvPicPr>
                      <p:cNvPr id="0" name="Object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84699" y="5631437"/>
                        <a:ext cx="4639990" cy="568162"/>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5D7C23AC-F633-429C-8217-2086BED7F62A}"/>
              </a:ext>
            </a:extLst>
          </p:cNvPr>
          <p:cNvSpPr txBox="1"/>
          <p:nvPr/>
        </p:nvSpPr>
        <p:spPr>
          <a:xfrm>
            <a:off x="151907" y="3343469"/>
            <a:ext cx="11461916" cy="307777"/>
          </a:xfrm>
          <a:prstGeom prst="rect">
            <a:avLst/>
          </a:prstGeom>
          <a:noFill/>
        </p:spPr>
        <p:txBody>
          <a:bodyPr wrap="square" rtlCol="0">
            <a:spAutoFit/>
          </a:bodyPr>
          <a:lstStyle/>
          <a:p>
            <a:r>
              <a:rPr lang="en-US" sz="1400"/>
              <a:t>And on other operators we get the following results, with representative manipulations thrown in. The general behavior follows classical expectations.</a:t>
            </a:r>
          </a:p>
        </p:txBody>
      </p:sp>
      <p:graphicFrame>
        <p:nvGraphicFramePr>
          <p:cNvPr id="5" name="Object 4">
            <a:extLst>
              <a:ext uri="{FF2B5EF4-FFF2-40B4-BE49-F238E27FC236}">
                <a16:creationId xmlns:a16="http://schemas.microsoft.com/office/drawing/2014/main" id="{61F365FB-171C-4E5A-A01C-BC11F8CCCAF4}"/>
              </a:ext>
            </a:extLst>
          </p:cNvPr>
          <p:cNvGraphicFramePr>
            <a:graphicFrameLocks noChangeAspect="1"/>
          </p:cNvGraphicFramePr>
          <p:nvPr>
            <p:extLst>
              <p:ext uri="{D42A27DB-BD31-4B8C-83A1-F6EECF244321}">
                <p14:modId xmlns:p14="http://schemas.microsoft.com/office/powerpoint/2010/main" val="4048243012"/>
              </p:ext>
            </p:extLst>
          </p:nvPr>
        </p:nvGraphicFramePr>
        <p:xfrm>
          <a:off x="161334" y="3923011"/>
          <a:ext cx="4027488" cy="1068387"/>
        </p:xfrm>
        <a:graphic>
          <a:graphicData uri="http://schemas.openxmlformats.org/presentationml/2006/ole">
            <mc:AlternateContent xmlns:mc="http://schemas.openxmlformats.org/markup-compatibility/2006">
              <mc:Choice xmlns:v="urn:schemas-microsoft-com:vml" Requires="v">
                <p:oleObj name="Equation" r:id="rId12" imgW="3352680" imgH="888840" progId="Equation.DSMT4">
                  <p:embed/>
                </p:oleObj>
              </mc:Choice>
              <mc:Fallback>
                <p:oleObj name="Equation" r:id="rId12" imgW="3352680" imgH="888840" progId="Equation.DSMT4">
                  <p:embed/>
                  <p:pic>
                    <p:nvPicPr>
                      <p:cNvPr id="0" name="Object 580"/>
                      <p:cNvPicPr>
                        <a:picLocks noChangeAspect="1" noChangeArrowheads="1"/>
                      </p:cNvPicPr>
                      <p:nvPr/>
                    </p:nvPicPr>
                    <p:blipFill>
                      <a:blip r:embed="rId13"/>
                      <a:srcRect/>
                      <a:stretch>
                        <a:fillRect/>
                      </a:stretch>
                    </p:blipFill>
                    <p:spPr bwMode="auto">
                      <a:xfrm>
                        <a:off x="161334" y="3923011"/>
                        <a:ext cx="4027488" cy="106838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4253463-8C83-4D50-A090-22C8129264B0}"/>
              </a:ext>
            </a:extLst>
          </p:cNvPr>
          <p:cNvGraphicFramePr>
            <a:graphicFrameLocks noChangeAspect="1"/>
          </p:cNvGraphicFramePr>
          <p:nvPr>
            <p:extLst>
              <p:ext uri="{D42A27DB-BD31-4B8C-83A1-F6EECF244321}">
                <p14:modId xmlns:p14="http://schemas.microsoft.com/office/powerpoint/2010/main" val="1461705987"/>
              </p:ext>
            </p:extLst>
          </p:nvPr>
        </p:nvGraphicFramePr>
        <p:xfrm>
          <a:off x="2555824" y="5296868"/>
          <a:ext cx="1488272" cy="1311464"/>
        </p:xfrm>
        <a:graphic>
          <a:graphicData uri="http://schemas.openxmlformats.org/presentationml/2006/ole">
            <mc:AlternateContent xmlns:mc="http://schemas.openxmlformats.org/markup-compatibility/2006">
              <mc:Choice xmlns:v="urn:schemas-microsoft-com:vml" Requires="v">
                <p:oleObj name="Equation" r:id="rId14" imgW="1130040" imgH="990360" progId="Equation.DSMT4">
                  <p:embed/>
                </p:oleObj>
              </mc:Choice>
              <mc:Fallback>
                <p:oleObj name="Equation" r:id="rId14" imgW="1130040" imgH="990360" progId="Equation.DSMT4">
                  <p:embed/>
                  <p:pic>
                    <p:nvPicPr>
                      <p:cNvPr id="0" name="Object 582"/>
                      <p:cNvPicPr>
                        <a:picLocks noChangeAspect="1" noChangeArrowheads="1"/>
                      </p:cNvPicPr>
                      <p:nvPr/>
                    </p:nvPicPr>
                    <p:blipFill>
                      <a:blip r:embed="rId15"/>
                      <a:srcRect/>
                      <a:stretch>
                        <a:fillRect/>
                      </a:stretch>
                    </p:blipFill>
                    <p:spPr bwMode="auto">
                      <a:xfrm>
                        <a:off x="2555824" y="5296868"/>
                        <a:ext cx="1488272" cy="1311464"/>
                      </a:xfrm>
                      <a:prstGeom prst="rect">
                        <a:avLst/>
                      </a:prstGeom>
                      <a:noFill/>
                    </p:spPr>
                  </p:pic>
                </p:oleObj>
              </mc:Fallback>
            </mc:AlternateContent>
          </a:graphicData>
        </a:graphic>
      </p:graphicFrame>
      <p:cxnSp>
        <p:nvCxnSpPr>
          <p:cNvPr id="32" name="Straight Arrow Connector 31">
            <a:extLst>
              <a:ext uri="{FF2B5EF4-FFF2-40B4-BE49-F238E27FC236}">
                <a16:creationId xmlns:a16="http://schemas.microsoft.com/office/drawing/2014/main" id="{7576FF2D-5491-4850-A309-5A5FEF3BCDDF}"/>
              </a:ext>
            </a:extLst>
          </p:cNvPr>
          <p:cNvCxnSpPr/>
          <p:nvPr/>
        </p:nvCxnSpPr>
        <p:spPr>
          <a:xfrm>
            <a:off x="4188822" y="4419496"/>
            <a:ext cx="73197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4" name="Straight Arrow Connector 33">
            <a:extLst>
              <a:ext uri="{FF2B5EF4-FFF2-40B4-BE49-F238E27FC236}">
                <a16:creationId xmlns:a16="http://schemas.microsoft.com/office/drawing/2014/main" id="{7E9BD2F0-E4C0-4804-8893-63206048BB1E}"/>
              </a:ext>
            </a:extLst>
          </p:cNvPr>
          <p:cNvCxnSpPr/>
          <p:nvPr/>
        </p:nvCxnSpPr>
        <p:spPr>
          <a:xfrm>
            <a:off x="4218664" y="6072436"/>
            <a:ext cx="73197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5" name="TextBox 34">
            <a:extLst>
              <a:ext uri="{FF2B5EF4-FFF2-40B4-BE49-F238E27FC236}">
                <a16:creationId xmlns:a16="http://schemas.microsoft.com/office/drawing/2014/main" id="{FD7E1497-879C-4799-9FEF-EA7D5D852BED}"/>
              </a:ext>
            </a:extLst>
          </p:cNvPr>
          <p:cNvSpPr txBox="1"/>
          <p:nvPr/>
        </p:nvSpPr>
        <p:spPr>
          <a:xfrm>
            <a:off x="7100295" y="5296868"/>
            <a:ext cx="2912008" cy="307777"/>
          </a:xfrm>
          <a:prstGeom prst="rect">
            <a:avLst/>
          </a:prstGeom>
          <a:noFill/>
        </p:spPr>
        <p:txBody>
          <a:bodyPr wrap="square" rtlCol="0">
            <a:spAutoFit/>
          </a:bodyPr>
          <a:lstStyle/>
          <a:p>
            <a:r>
              <a:rPr lang="en-US" sz="1400"/>
              <a:t>Finally, we have Kramer’s theorem.  </a:t>
            </a:r>
          </a:p>
        </p:txBody>
      </p:sp>
      <p:sp>
        <p:nvSpPr>
          <p:cNvPr id="37" name="TextBox 36">
            <a:extLst>
              <a:ext uri="{FF2B5EF4-FFF2-40B4-BE49-F238E27FC236}">
                <a16:creationId xmlns:a16="http://schemas.microsoft.com/office/drawing/2014/main" id="{A795E7A0-EB7D-4EFB-83E7-76791E62ADED}"/>
              </a:ext>
            </a:extLst>
          </p:cNvPr>
          <p:cNvSpPr txBox="1"/>
          <p:nvPr/>
        </p:nvSpPr>
        <p:spPr>
          <a:xfrm>
            <a:off x="7100295" y="6264074"/>
            <a:ext cx="4937734" cy="523220"/>
          </a:xfrm>
          <a:prstGeom prst="rect">
            <a:avLst/>
          </a:prstGeom>
          <a:noFill/>
        </p:spPr>
        <p:txBody>
          <a:bodyPr wrap="square" rtlCol="0">
            <a:spAutoFit/>
          </a:bodyPr>
          <a:lstStyle/>
          <a:p>
            <a:r>
              <a:rPr lang="en-US" sz="1400"/>
              <a:t>And this must be, basically because </a:t>
            </a:r>
            <a:r>
              <a:rPr lang="el-GR" sz="1400"/>
              <a:t>Θ</a:t>
            </a:r>
            <a:r>
              <a:rPr lang="en-US" sz="1400"/>
              <a:t>|</a:t>
            </a:r>
            <a:r>
              <a:rPr lang="el-GR" sz="1400"/>
              <a:t>Ψ</a:t>
            </a:r>
            <a:r>
              <a:rPr lang="en-US" sz="1400"/>
              <a:t>&gt; and |</a:t>
            </a:r>
            <a:r>
              <a:rPr lang="el-GR" sz="1400"/>
              <a:t>Ψ</a:t>
            </a:r>
            <a:r>
              <a:rPr lang="en-US" sz="1400"/>
              <a:t>&gt; must have same eigenvalues in this case, but they are different states.</a:t>
            </a:r>
          </a:p>
        </p:txBody>
      </p:sp>
      <p:graphicFrame>
        <p:nvGraphicFramePr>
          <p:cNvPr id="38" name="Object 37">
            <a:extLst>
              <a:ext uri="{FF2B5EF4-FFF2-40B4-BE49-F238E27FC236}">
                <a16:creationId xmlns:a16="http://schemas.microsoft.com/office/drawing/2014/main" id="{13D17733-F35B-4C6F-B7EA-3536CC3B2F8C}"/>
              </a:ext>
            </a:extLst>
          </p:cNvPr>
          <p:cNvGraphicFramePr>
            <a:graphicFrameLocks noChangeAspect="1"/>
          </p:cNvGraphicFramePr>
          <p:nvPr>
            <p:extLst>
              <p:ext uri="{D42A27DB-BD31-4B8C-83A1-F6EECF244321}">
                <p14:modId xmlns:p14="http://schemas.microsoft.com/office/powerpoint/2010/main" val="977593913"/>
              </p:ext>
            </p:extLst>
          </p:nvPr>
        </p:nvGraphicFramePr>
        <p:xfrm>
          <a:off x="4247834" y="1590173"/>
          <a:ext cx="4181475" cy="1739900"/>
        </p:xfrm>
        <a:graphic>
          <a:graphicData uri="http://schemas.openxmlformats.org/presentationml/2006/ole">
            <mc:AlternateContent xmlns:mc="http://schemas.openxmlformats.org/markup-compatibility/2006">
              <mc:Choice xmlns:v="urn:schemas-microsoft-com:vml" Requires="v">
                <p:oleObj name="Equation" r:id="rId16" imgW="3543120" imgH="1473120" progId="Equation.DSMT4">
                  <p:embed/>
                </p:oleObj>
              </mc:Choice>
              <mc:Fallback>
                <p:oleObj name="Equation" r:id="rId16" imgW="3543120" imgH="1473120" progId="Equation.DSMT4">
                  <p:embed/>
                  <p:pic>
                    <p:nvPicPr>
                      <p:cNvPr id="18" name="Object 17">
                        <a:extLst>
                          <a:ext uri="{FF2B5EF4-FFF2-40B4-BE49-F238E27FC236}">
                            <a16:creationId xmlns:a16="http://schemas.microsoft.com/office/drawing/2014/main" id="{BFD6DD9A-C7CC-4003-A609-11627C5B0139}"/>
                          </a:ext>
                        </a:extLst>
                      </p:cNvPr>
                      <p:cNvPicPr/>
                      <p:nvPr/>
                    </p:nvPicPr>
                    <p:blipFill>
                      <a:blip r:embed="rId17"/>
                      <a:stretch>
                        <a:fillRect/>
                      </a:stretch>
                    </p:blipFill>
                    <p:spPr>
                      <a:xfrm>
                        <a:off x="4247834" y="1590173"/>
                        <a:ext cx="4181475" cy="1739900"/>
                      </a:xfrm>
                      <a:prstGeom prst="rect">
                        <a:avLst/>
                      </a:prstGeom>
                    </p:spPr>
                  </p:pic>
                </p:oleObj>
              </mc:Fallback>
            </mc:AlternateContent>
          </a:graphicData>
        </a:graphic>
      </p:graphicFrame>
      <p:sp>
        <p:nvSpPr>
          <p:cNvPr id="40" name="Freeform: Shape 39">
            <a:extLst>
              <a:ext uri="{FF2B5EF4-FFF2-40B4-BE49-F238E27FC236}">
                <a16:creationId xmlns:a16="http://schemas.microsoft.com/office/drawing/2014/main" id="{4619D770-B5D9-4F1B-9F92-68751DFD333B}"/>
              </a:ext>
            </a:extLst>
          </p:cNvPr>
          <p:cNvSpPr/>
          <p:nvPr/>
        </p:nvSpPr>
        <p:spPr>
          <a:xfrm>
            <a:off x="2564093" y="2107664"/>
            <a:ext cx="1216057" cy="729804"/>
          </a:xfrm>
          <a:custGeom>
            <a:avLst/>
            <a:gdLst>
              <a:gd name="connsiteX0" fmla="*/ 0 w 1216057"/>
              <a:gd name="connsiteY0" fmla="*/ 729804 h 729804"/>
              <a:gd name="connsiteX1" fmla="*/ 263950 w 1216057"/>
              <a:gd name="connsiteY1" fmla="*/ 720377 h 729804"/>
              <a:gd name="connsiteX2" fmla="*/ 301657 w 1216057"/>
              <a:gd name="connsiteY2" fmla="*/ 710950 h 729804"/>
              <a:gd name="connsiteX3" fmla="*/ 348791 w 1216057"/>
              <a:gd name="connsiteY3" fmla="*/ 701524 h 729804"/>
              <a:gd name="connsiteX4" fmla="*/ 414779 w 1216057"/>
              <a:gd name="connsiteY4" fmla="*/ 663816 h 729804"/>
              <a:gd name="connsiteX5" fmla="*/ 480767 w 1216057"/>
              <a:gd name="connsiteY5" fmla="*/ 597829 h 729804"/>
              <a:gd name="connsiteX6" fmla="*/ 509047 w 1216057"/>
              <a:gd name="connsiteY6" fmla="*/ 550695 h 729804"/>
              <a:gd name="connsiteX7" fmla="*/ 537327 w 1216057"/>
              <a:gd name="connsiteY7" fmla="*/ 522414 h 729804"/>
              <a:gd name="connsiteX8" fmla="*/ 546754 w 1216057"/>
              <a:gd name="connsiteY8" fmla="*/ 494134 h 729804"/>
              <a:gd name="connsiteX9" fmla="*/ 575035 w 1216057"/>
              <a:gd name="connsiteY9" fmla="*/ 465854 h 729804"/>
              <a:gd name="connsiteX10" fmla="*/ 593888 w 1216057"/>
              <a:gd name="connsiteY10" fmla="*/ 437573 h 729804"/>
              <a:gd name="connsiteX11" fmla="*/ 631596 w 1216057"/>
              <a:gd name="connsiteY11" fmla="*/ 362159 h 729804"/>
              <a:gd name="connsiteX12" fmla="*/ 650449 w 1216057"/>
              <a:gd name="connsiteY12" fmla="*/ 315025 h 729804"/>
              <a:gd name="connsiteX13" fmla="*/ 707010 w 1216057"/>
              <a:gd name="connsiteY13" fmla="*/ 239610 h 729804"/>
              <a:gd name="connsiteX14" fmla="*/ 754144 w 1216057"/>
              <a:gd name="connsiteY14" fmla="*/ 211330 h 729804"/>
              <a:gd name="connsiteX15" fmla="*/ 829558 w 1216057"/>
              <a:gd name="connsiteY15" fmla="*/ 145342 h 729804"/>
              <a:gd name="connsiteX16" fmla="*/ 895546 w 1216057"/>
              <a:gd name="connsiteY16" fmla="*/ 117062 h 729804"/>
              <a:gd name="connsiteX17" fmla="*/ 980387 w 1216057"/>
              <a:gd name="connsiteY17" fmla="*/ 79355 h 729804"/>
              <a:gd name="connsiteX18" fmla="*/ 1008668 w 1216057"/>
              <a:gd name="connsiteY18" fmla="*/ 69928 h 729804"/>
              <a:gd name="connsiteX19" fmla="*/ 1206631 w 1216057"/>
              <a:gd name="connsiteY19" fmla="*/ 60501 h 729804"/>
              <a:gd name="connsiteX20" fmla="*/ 1093509 w 1216057"/>
              <a:gd name="connsiteY20" fmla="*/ 60501 h 729804"/>
              <a:gd name="connsiteX21" fmla="*/ 1131216 w 1216057"/>
              <a:gd name="connsiteY21" fmla="*/ 69928 h 729804"/>
              <a:gd name="connsiteX22" fmla="*/ 1187777 w 1216057"/>
              <a:gd name="connsiteY22" fmla="*/ 88781 h 729804"/>
              <a:gd name="connsiteX23" fmla="*/ 1216057 w 1216057"/>
              <a:gd name="connsiteY23" fmla="*/ 98208 h 729804"/>
              <a:gd name="connsiteX24" fmla="*/ 1206631 w 1216057"/>
              <a:gd name="connsiteY24" fmla="*/ 126489 h 729804"/>
              <a:gd name="connsiteX25" fmla="*/ 1178350 w 1216057"/>
              <a:gd name="connsiteY25" fmla="*/ 135915 h 729804"/>
              <a:gd name="connsiteX26" fmla="*/ 1150070 w 1216057"/>
              <a:gd name="connsiteY26" fmla="*/ 154769 h 729804"/>
              <a:gd name="connsiteX27" fmla="*/ 1131216 w 1216057"/>
              <a:gd name="connsiteY27" fmla="*/ 183049 h 729804"/>
              <a:gd name="connsiteX28" fmla="*/ 1102936 w 1216057"/>
              <a:gd name="connsiteY28" fmla="*/ 201903 h 729804"/>
              <a:gd name="connsiteX29" fmla="*/ 1168923 w 1216057"/>
              <a:gd name="connsiteY29" fmla="*/ 126489 h 729804"/>
              <a:gd name="connsiteX30" fmla="*/ 1159497 w 1216057"/>
              <a:gd name="connsiteY30" fmla="*/ 79355 h 729804"/>
              <a:gd name="connsiteX31" fmla="*/ 1131216 w 1216057"/>
              <a:gd name="connsiteY31" fmla="*/ 60501 h 729804"/>
              <a:gd name="connsiteX32" fmla="*/ 1065229 w 1216057"/>
              <a:gd name="connsiteY32" fmla="*/ 41647 h 729804"/>
              <a:gd name="connsiteX33" fmla="*/ 1036948 w 1216057"/>
              <a:gd name="connsiteY33" fmla="*/ 32221 h 729804"/>
              <a:gd name="connsiteX34" fmla="*/ 1008668 w 1216057"/>
              <a:gd name="connsiteY34" fmla="*/ 3940 h 729804"/>
              <a:gd name="connsiteX35" fmla="*/ 1046375 w 1216057"/>
              <a:gd name="connsiteY35" fmla="*/ 13367 h 729804"/>
              <a:gd name="connsiteX36" fmla="*/ 1102936 w 1216057"/>
              <a:gd name="connsiteY36" fmla="*/ 32221 h 729804"/>
              <a:gd name="connsiteX37" fmla="*/ 1131216 w 1216057"/>
              <a:gd name="connsiteY37" fmla="*/ 51074 h 729804"/>
              <a:gd name="connsiteX38" fmla="*/ 1187777 w 1216057"/>
              <a:gd name="connsiteY38" fmla="*/ 69928 h 729804"/>
              <a:gd name="connsiteX39" fmla="*/ 1216057 w 1216057"/>
              <a:gd name="connsiteY39" fmla="*/ 79355 h 729804"/>
              <a:gd name="connsiteX40" fmla="*/ 1206631 w 1216057"/>
              <a:gd name="connsiteY40" fmla="*/ 117062 h 729804"/>
              <a:gd name="connsiteX41" fmla="*/ 1178350 w 1216057"/>
              <a:gd name="connsiteY41" fmla="*/ 135915 h 729804"/>
              <a:gd name="connsiteX42" fmla="*/ 1131216 w 1216057"/>
              <a:gd name="connsiteY42" fmla="*/ 183049 h 729804"/>
              <a:gd name="connsiteX43" fmla="*/ 1112363 w 1216057"/>
              <a:gd name="connsiteY43" fmla="*/ 211330 h 729804"/>
              <a:gd name="connsiteX44" fmla="*/ 1121789 w 1216057"/>
              <a:gd name="connsiteY44" fmla="*/ 183049 h 729804"/>
              <a:gd name="connsiteX45" fmla="*/ 1187777 w 1216057"/>
              <a:gd name="connsiteY45" fmla="*/ 98208 h 729804"/>
              <a:gd name="connsiteX46" fmla="*/ 1206631 w 1216057"/>
              <a:gd name="connsiteY46" fmla="*/ 69928 h 72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6057" h="729804">
                <a:moveTo>
                  <a:pt x="0" y="729804"/>
                </a:moveTo>
                <a:cubicBezTo>
                  <a:pt x="87983" y="726662"/>
                  <a:pt x="176082" y="725869"/>
                  <a:pt x="263950" y="720377"/>
                </a:cubicBezTo>
                <a:cubicBezTo>
                  <a:pt x="276881" y="719569"/>
                  <a:pt x="289010" y="713760"/>
                  <a:pt x="301657" y="710950"/>
                </a:cubicBezTo>
                <a:cubicBezTo>
                  <a:pt x="317298" y="707474"/>
                  <a:pt x="333080" y="704666"/>
                  <a:pt x="348791" y="701524"/>
                </a:cubicBezTo>
                <a:cubicBezTo>
                  <a:pt x="363580" y="694129"/>
                  <a:pt x="401453" y="677142"/>
                  <a:pt x="414779" y="663816"/>
                </a:cubicBezTo>
                <a:cubicBezTo>
                  <a:pt x="493146" y="585448"/>
                  <a:pt x="416835" y="640448"/>
                  <a:pt x="480767" y="597829"/>
                </a:cubicBezTo>
                <a:cubicBezTo>
                  <a:pt x="490194" y="582118"/>
                  <a:pt x="498054" y="565353"/>
                  <a:pt x="509047" y="550695"/>
                </a:cubicBezTo>
                <a:cubicBezTo>
                  <a:pt x="517046" y="540030"/>
                  <a:pt x="529932" y="533507"/>
                  <a:pt x="537327" y="522414"/>
                </a:cubicBezTo>
                <a:cubicBezTo>
                  <a:pt x="542839" y="514146"/>
                  <a:pt x="541242" y="502402"/>
                  <a:pt x="546754" y="494134"/>
                </a:cubicBezTo>
                <a:cubicBezTo>
                  <a:pt x="554149" y="483042"/>
                  <a:pt x="566500" y="476096"/>
                  <a:pt x="575035" y="465854"/>
                </a:cubicBezTo>
                <a:cubicBezTo>
                  <a:pt x="582288" y="457150"/>
                  <a:pt x="587604" y="447000"/>
                  <a:pt x="593888" y="437573"/>
                </a:cubicBezTo>
                <a:cubicBezTo>
                  <a:pt x="614331" y="335359"/>
                  <a:pt x="584995" y="436721"/>
                  <a:pt x="631596" y="362159"/>
                </a:cubicBezTo>
                <a:cubicBezTo>
                  <a:pt x="640564" y="347810"/>
                  <a:pt x="642882" y="330160"/>
                  <a:pt x="650449" y="315025"/>
                </a:cubicBezTo>
                <a:cubicBezTo>
                  <a:pt x="658761" y="298401"/>
                  <a:pt x="700767" y="245159"/>
                  <a:pt x="707010" y="239610"/>
                </a:cubicBezTo>
                <a:cubicBezTo>
                  <a:pt x="720704" y="227437"/>
                  <a:pt x="739681" y="222579"/>
                  <a:pt x="754144" y="211330"/>
                </a:cubicBezTo>
                <a:cubicBezTo>
                  <a:pt x="825892" y="155526"/>
                  <a:pt x="757362" y="190464"/>
                  <a:pt x="829558" y="145342"/>
                </a:cubicBezTo>
                <a:cubicBezTo>
                  <a:pt x="908024" y="96301"/>
                  <a:pt x="831399" y="149136"/>
                  <a:pt x="895546" y="117062"/>
                </a:cubicBezTo>
                <a:cubicBezTo>
                  <a:pt x="985173" y="72247"/>
                  <a:pt x="834474" y="127992"/>
                  <a:pt x="980387" y="79355"/>
                </a:cubicBezTo>
                <a:cubicBezTo>
                  <a:pt x="989814" y="76213"/>
                  <a:pt x="998742" y="70401"/>
                  <a:pt x="1008668" y="69928"/>
                </a:cubicBezTo>
                <a:lnTo>
                  <a:pt x="1206631" y="60501"/>
                </a:lnTo>
                <a:cubicBezTo>
                  <a:pt x="1173382" y="53851"/>
                  <a:pt x="1125889" y="38914"/>
                  <a:pt x="1093509" y="60501"/>
                </a:cubicBezTo>
                <a:cubicBezTo>
                  <a:pt x="1082729" y="67688"/>
                  <a:pt x="1118807" y="66205"/>
                  <a:pt x="1131216" y="69928"/>
                </a:cubicBezTo>
                <a:cubicBezTo>
                  <a:pt x="1150251" y="75639"/>
                  <a:pt x="1168923" y="82497"/>
                  <a:pt x="1187777" y="88781"/>
                </a:cubicBezTo>
                <a:lnTo>
                  <a:pt x="1216057" y="98208"/>
                </a:lnTo>
                <a:cubicBezTo>
                  <a:pt x="1212915" y="107635"/>
                  <a:pt x="1213657" y="119463"/>
                  <a:pt x="1206631" y="126489"/>
                </a:cubicBezTo>
                <a:cubicBezTo>
                  <a:pt x="1199605" y="133515"/>
                  <a:pt x="1187238" y="131471"/>
                  <a:pt x="1178350" y="135915"/>
                </a:cubicBezTo>
                <a:cubicBezTo>
                  <a:pt x="1168216" y="140982"/>
                  <a:pt x="1159497" y="148484"/>
                  <a:pt x="1150070" y="154769"/>
                </a:cubicBezTo>
                <a:cubicBezTo>
                  <a:pt x="1143785" y="164196"/>
                  <a:pt x="1139227" y="175038"/>
                  <a:pt x="1131216" y="183049"/>
                </a:cubicBezTo>
                <a:cubicBezTo>
                  <a:pt x="1123205" y="191060"/>
                  <a:pt x="1100188" y="212894"/>
                  <a:pt x="1102936" y="201903"/>
                </a:cubicBezTo>
                <a:cubicBezTo>
                  <a:pt x="1113934" y="157910"/>
                  <a:pt x="1138285" y="146914"/>
                  <a:pt x="1168923" y="126489"/>
                </a:cubicBezTo>
                <a:cubicBezTo>
                  <a:pt x="1165781" y="110778"/>
                  <a:pt x="1167446" y="93266"/>
                  <a:pt x="1159497" y="79355"/>
                </a:cubicBezTo>
                <a:cubicBezTo>
                  <a:pt x="1153876" y="69518"/>
                  <a:pt x="1141350" y="65568"/>
                  <a:pt x="1131216" y="60501"/>
                </a:cubicBezTo>
                <a:cubicBezTo>
                  <a:pt x="1116148" y="52967"/>
                  <a:pt x="1079324" y="45674"/>
                  <a:pt x="1065229" y="41647"/>
                </a:cubicBezTo>
                <a:cubicBezTo>
                  <a:pt x="1055674" y="38917"/>
                  <a:pt x="1046375" y="35363"/>
                  <a:pt x="1036948" y="32221"/>
                </a:cubicBezTo>
                <a:cubicBezTo>
                  <a:pt x="1027521" y="22794"/>
                  <a:pt x="1002706" y="15864"/>
                  <a:pt x="1008668" y="3940"/>
                </a:cubicBezTo>
                <a:cubicBezTo>
                  <a:pt x="1014462" y="-7648"/>
                  <a:pt x="1033966" y="9644"/>
                  <a:pt x="1046375" y="13367"/>
                </a:cubicBezTo>
                <a:cubicBezTo>
                  <a:pt x="1065410" y="19078"/>
                  <a:pt x="1086400" y="21197"/>
                  <a:pt x="1102936" y="32221"/>
                </a:cubicBezTo>
                <a:cubicBezTo>
                  <a:pt x="1112363" y="38505"/>
                  <a:pt x="1120863" y="46473"/>
                  <a:pt x="1131216" y="51074"/>
                </a:cubicBezTo>
                <a:cubicBezTo>
                  <a:pt x="1149377" y="59145"/>
                  <a:pt x="1168923" y="63643"/>
                  <a:pt x="1187777" y="69928"/>
                </a:cubicBezTo>
                <a:lnTo>
                  <a:pt x="1216057" y="79355"/>
                </a:lnTo>
                <a:cubicBezTo>
                  <a:pt x="1212915" y="91924"/>
                  <a:pt x="1213818" y="106282"/>
                  <a:pt x="1206631" y="117062"/>
                </a:cubicBezTo>
                <a:cubicBezTo>
                  <a:pt x="1200346" y="126489"/>
                  <a:pt x="1186361" y="127904"/>
                  <a:pt x="1178350" y="135915"/>
                </a:cubicBezTo>
                <a:cubicBezTo>
                  <a:pt x="1115505" y="198760"/>
                  <a:pt x="1206632" y="132774"/>
                  <a:pt x="1131216" y="183049"/>
                </a:cubicBezTo>
                <a:cubicBezTo>
                  <a:pt x="1124932" y="192476"/>
                  <a:pt x="1123693" y="211330"/>
                  <a:pt x="1112363" y="211330"/>
                </a:cubicBezTo>
                <a:cubicBezTo>
                  <a:pt x="1102426" y="211330"/>
                  <a:pt x="1116963" y="191735"/>
                  <a:pt x="1121789" y="183049"/>
                </a:cubicBezTo>
                <a:cubicBezTo>
                  <a:pt x="1169433" y="97291"/>
                  <a:pt x="1141980" y="153164"/>
                  <a:pt x="1187777" y="98208"/>
                </a:cubicBezTo>
                <a:cubicBezTo>
                  <a:pt x="1195030" y="89504"/>
                  <a:pt x="1206631" y="69928"/>
                  <a:pt x="1206631" y="6992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7602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78836"/>
            <a:ext cx="4581429" cy="584775"/>
          </a:xfrm>
          <a:prstGeom prst="rect">
            <a:avLst/>
          </a:prstGeom>
          <a:noFill/>
        </p:spPr>
        <p:txBody>
          <a:bodyPr wrap="square" rtlCol="0">
            <a:spAutoFit/>
          </a:bodyPr>
          <a:lstStyle/>
          <a:p>
            <a:r>
              <a:rPr lang="en-US" sz="3200" b="1" u="sng"/>
              <a:t>Experimental Necessity</a:t>
            </a:r>
            <a:endParaRPr lang="en-US" sz="3600" b="1" u="sng"/>
          </a:p>
        </p:txBody>
      </p:sp>
      <p:pic>
        <p:nvPicPr>
          <p:cNvPr id="1029" name="Picture 5">
            <a:extLst>
              <a:ext uri="{FF2B5EF4-FFF2-40B4-BE49-F238E27FC236}">
                <a16:creationId xmlns:a16="http://schemas.microsoft.com/office/drawing/2014/main" id="{688FD214-A785-40A2-8875-0B15FE57A2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911" y="2811850"/>
            <a:ext cx="191611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a:extLst>
              <a:ext uri="{FF2B5EF4-FFF2-40B4-BE49-F238E27FC236}">
                <a16:creationId xmlns:a16="http://schemas.microsoft.com/office/drawing/2014/main" id="{D6258001-B818-43E6-922A-333305399F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6042" y="2845682"/>
            <a:ext cx="2351087"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7BB54D46-7F5F-4444-BE5D-AA66DAA91C6E}"/>
              </a:ext>
            </a:extLst>
          </p:cNvPr>
          <p:cNvGraphicFramePr>
            <a:graphicFrameLocks noChangeAspect="1"/>
          </p:cNvGraphicFramePr>
          <p:nvPr>
            <p:extLst>
              <p:ext uri="{D42A27DB-BD31-4B8C-83A1-F6EECF244321}">
                <p14:modId xmlns:p14="http://schemas.microsoft.com/office/powerpoint/2010/main" val="1801535695"/>
              </p:ext>
            </p:extLst>
          </p:nvPr>
        </p:nvGraphicFramePr>
        <p:xfrm>
          <a:off x="7730247" y="2845682"/>
          <a:ext cx="3543300" cy="3070225"/>
        </p:xfrm>
        <a:graphic>
          <a:graphicData uri="http://schemas.openxmlformats.org/presentationml/2006/ole">
            <mc:AlternateContent xmlns:mc="http://schemas.openxmlformats.org/markup-compatibility/2006">
              <mc:Choice xmlns:v="urn:schemas-microsoft-com:vml" Requires="v">
                <p:oleObj name="Bitmap Image" r:id="rId4" imgW="4019048" imgH="3115110" progId="Paint.Picture">
                  <p:embed/>
                </p:oleObj>
              </mc:Choice>
              <mc:Fallback>
                <p:oleObj name="Bitmap Image" r:id="rId4" imgW="4019048" imgH="3115110" progId="Paint.Picture">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l="-688" t="775" r="12587" b="859"/>
                      <a:stretch>
                        <a:fillRect/>
                      </a:stretch>
                    </p:blipFill>
                    <p:spPr bwMode="auto">
                      <a:xfrm>
                        <a:off x="7730247" y="2845682"/>
                        <a:ext cx="3543300" cy="307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85BFD1D2-C28B-4A45-B7E8-4EE15A95E062}"/>
              </a:ext>
            </a:extLst>
          </p:cNvPr>
          <p:cNvSpPr txBox="1"/>
          <p:nvPr/>
        </p:nvSpPr>
        <p:spPr>
          <a:xfrm>
            <a:off x="408362" y="1167319"/>
            <a:ext cx="2850404" cy="1354217"/>
          </a:xfrm>
          <a:prstGeom prst="rect">
            <a:avLst/>
          </a:prstGeom>
          <a:noFill/>
        </p:spPr>
        <p:txBody>
          <a:bodyPr wrap="square" rtlCol="0">
            <a:spAutoFit/>
          </a:bodyPr>
          <a:lstStyle/>
          <a:p>
            <a:r>
              <a:rPr lang="en-US" b="1"/>
              <a:t>Electron orbit decay</a:t>
            </a:r>
          </a:p>
          <a:p>
            <a:r>
              <a:rPr lang="en-US" sz="1600"/>
              <a:t>According to Larmour formula, an electron should decay into nucleus in about 0.1ns, due to radiation.  </a:t>
            </a:r>
          </a:p>
        </p:txBody>
      </p:sp>
      <p:sp>
        <p:nvSpPr>
          <p:cNvPr id="9" name="TextBox 8">
            <a:extLst>
              <a:ext uri="{FF2B5EF4-FFF2-40B4-BE49-F238E27FC236}">
                <a16:creationId xmlns:a16="http://schemas.microsoft.com/office/drawing/2014/main" id="{A8FC2B01-6E2B-40A8-B5FA-8263DBE7AFB5}"/>
              </a:ext>
            </a:extLst>
          </p:cNvPr>
          <p:cNvSpPr txBox="1"/>
          <p:nvPr/>
        </p:nvSpPr>
        <p:spPr>
          <a:xfrm>
            <a:off x="3949430" y="1163252"/>
            <a:ext cx="2743200" cy="1477328"/>
          </a:xfrm>
          <a:prstGeom prst="rect">
            <a:avLst/>
          </a:prstGeom>
          <a:noFill/>
        </p:spPr>
        <p:txBody>
          <a:bodyPr wrap="square" rtlCol="0">
            <a:spAutoFit/>
          </a:bodyPr>
          <a:lstStyle/>
          <a:p>
            <a:r>
              <a:rPr lang="en-US" b="1"/>
              <a:t>Emission spectrum</a:t>
            </a:r>
          </a:p>
          <a:p>
            <a:r>
              <a:rPr lang="en-US"/>
              <a:t>An electron should also, presumably, absorb/emit radiation of any frequency but it don’t.</a:t>
            </a:r>
          </a:p>
        </p:txBody>
      </p:sp>
      <p:sp>
        <p:nvSpPr>
          <p:cNvPr id="15" name="TextBox 14">
            <a:extLst>
              <a:ext uri="{FF2B5EF4-FFF2-40B4-BE49-F238E27FC236}">
                <a16:creationId xmlns:a16="http://schemas.microsoft.com/office/drawing/2014/main" id="{9FFBE099-2E0B-4ED2-BFDF-F2E6762BFF90}"/>
              </a:ext>
            </a:extLst>
          </p:cNvPr>
          <p:cNvSpPr txBox="1"/>
          <p:nvPr/>
        </p:nvSpPr>
        <p:spPr>
          <a:xfrm>
            <a:off x="7730247" y="1163252"/>
            <a:ext cx="3543300" cy="1477328"/>
          </a:xfrm>
          <a:prstGeom prst="rect">
            <a:avLst/>
          </a:prstGeom>
          <a:noFill/>
        </p:spPr>
        <p:txBody>
          <a:bodyPr wrap="square" rtlCol="0">
            <a:spAutoFit/>
          </a:bodyPr>
          <a:lstStyle/>
          <a:p>
            <a:r>
              <a:rPr lang="en-US" b="1"/>
              <a:t>Photoelectric effect</a:t>
            </a:r>
          </a:p>
          <a:p>
            <a:r>
              <a:rPr lang="en-US"/>
              <a:t>When shine light on metal, have electrons emit for any frequency, but they don’t.  Frequency must be greater than some minimum value.</a:t>
            </a:r>
          </a:p>
        </p:txBody>
      </p:sp>
    </p:spTree>
    <p:extLst>
      <p:ext uri="{BB962C8B-B14F-4D97-AF65-F5344CB8AC3E}">
        <p14:creationId xmlns:p14="http://schemas.microsoft.com/office/powerpoint/2010/main" val="1696364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78836"/>
            <a:ext cx="4581429" cy="584775"/>
          </a:xfrm>
          <a:prstGeom prst="rect">
            <a:avLst/>
          </a:prstGeom>
          <a:noFill/>
        </p:spPr>
        <p:txBody>
          <a:bodyPr wrap="square" rtlCol="0">
            <a:spAutoFit/>
          </a:bodyPr>
          <a:lstStyle/>
          <a:p>
            <a:r>
              <a:rPr lang="en-US" sz="3200" b="1" u="sng"/>
              <a:t>Experimental Necessity</a:t>
            </a:r>
            <a:endParaRPr lang="en-US" sz="3600" b="1" u="sng"/>
          </a:p>
        </p:txBody>
      </p:sp>
      <p:sp>
        <p:nvSpPr>
          <p:cNvPr id="3" name="TextBox 2">
            <a:extLst>
              <a:ext uri="{FF2B5EF4-FFF2-40B4-BE49-F238E27FC236}">
                <a16:creationId xmlns:a16="http://schemas.microsoft.com/office/drawing/2014/main" id="{FBB8A356-D2D1-4AEF-8FAE-4146AC537A20}"/>
              </a:ext>
            </a:extLst>
          </p:cNvPr>
          <p:cNvSpPr txBox="1"/>
          <p:nvPr/>
        </p:nvSpPr>
        <p:spPr>
          <a:xfrm>
            <a:off x="392181" y="969352"/>
            <a:ext cx="8912075" cy="923330"/>
          </a:xfrm>
          <a:prstGeom prst="rect">
            <a:avLst/>
          </a:prstGeom>
          <a:noFill/>
        </p:spPr>
        <p:txBody>
          <a:bodyPr wrap="square" rtlCol="0">
            <a:spAutoFit/>
          </a:bodyPr>
          <a:lstStyle/>
          <a:p>
            <a:r>
              <a:rPr lang="en-US" b="1"/>
              <a:t>Black Body Radiation</a:t>
            </a:r>
          </a:p>
          <a:p>
            <a:r>
              <a:rPr lang="en-US"/>
              <a:t>A black body is entity which absorbs all EM radiation it intercepts and comes to thermodynamic equilibrium with itself.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4819" y="278836"/>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99D783AD-543A-4C4A-A420-659473895B88}"/>
              </a:ext>
            </a:extLst>
          </p:cNvPr>
          <p:cNvSpPr txBox="1"/>
          <p:nvPr/>
        </p:nvSpPr>
        <p:spPr>
          <a:xfrm>
            <a:off x="392181" y="1970142"/>
            <a:ext cx="5009745" cy="584775"/>
          </a:xfrm>
          <a:prstGeom prst="rect">
            <a:avLst/>
          </a:prstGeom>
          <a:noFill/>
        </p:spPr>
        <p:txBody>
          <a:bodyPr wrap="square" rtlCol="0">
            <a:spAutoFit/>
          </a:bodyPr>
          <a:lstStyle/>
          <a:p>
            <a:r>
              <a:rPr lang="en-US" sz="1600"/>
              <a:t>Waves inside exist as standing waves.  These waves are described by:</a:t>
            </a:r>
          </a:p>
        </p:txBody>
      </p:sp>
      <p:graphicFrame>
        <p:nvGraphicFramePr>
          <p:cNvPr id="12" name="Object 11">
            <a:extLst>
              <a:ext uri="{FF2B5EF4-FFF2-40B4-BE49-F238E27FC236}">
                <a16:creationId xmlns:a16="http://schemas.microsoft.com/office/drawing/2014/main" id="{86DD4FFF-941B-47C6-94EB-E067CB46F3F1}"/>
              </a:ext>
            </a:extLst>
          </p:cNvPr>
          <p:cNvGraphicFramePr>
            <a:graphicFrameLocks noChangeAspect="1"/>
          </p:cNvGraphicFramePr>
          <p:nvPr>
            <p:extLst>
              <p:ext uri="{D42A27DB-BD31-4B8C-83A1-F6EECF244321}">
                <p14:modId xmlns:p14="http://schemas.microsoft.com/office/powerpoint/2010/main" val="925149176"/>
              </p:ext>
            </p:extLst>
          </p:nvPr>
        </p:nvGraphicFramePr>
        <p:xfrm>
          <a:off x="480765" y="2566699"/>
          <a:ext cx="6853237" cy="531812"/>
        </p:xfrm>
        <a:graphic>
          <a:graphicData uri="http://schemas.openxmlformats.org/presentationml/2006/ole">
            <mc:AlternateContent xmlns:mc="http://schemas.openxmlformats.org/markup-compatibility/2006">
              <mc:Choice xmlns:v="urn:schemas-microsoft-com:vml" Requires="v">
                <p:oleObj name="Equation" r:id="rId3" imgW="5143320" imgH="393480" progId="Equation.DSMT4">
                  <p:embed/>
                </p:oleObj>
              </mc:Choice>
              <mc:Fallback>
                <p:oleObj name="Equation" r:id="rId3" imgW="5143320" imgH="393480" progId="Equation.DSMT4">
                  <p:embed/>
                  <p:pic>
                    <p:nvPicPr>
                      <p:cNvPr id="12" name="Object 11">
                        <a:extLst>
                          <a:ext uri="{FF2B5EF4-FFF2-40B4-BE49-F238E27FC236}">
                            <a16:creationId xmlns:a16="http://schemas.microsoft.com/office/drawing/2014/main" id="{86DD4FFF-941B-47C6-94EB-E067CB46F3F1}"/>
                          </a:ext>
                        </a:extLst>
                      </p:cNvPr>
                      <p:cNvPicPr>
                        <a:picLocks noChangeAspect="1" noChangeArrowheads="1"/>
                      </p:cNvPicPr>
                      <p:nvPr/>
                    </p:nvPicPr>
                    <p:blipFill>
                      <a:blip r:embed="rId4"/>
                      <a:srcRect/>
                      <a:stretch>
                        <a:fillRect/>
                      </a:stretch>
                    </p:blipFill>
                    <p:spPr bwMode="auto">
                      <a:xfrm>
                        <a:off x="480765" y="2566699"/>
                        <a:ext cx="6853237" cy="531812"/>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45A8833-86DA-4D36-8D6A-77F7873FDE8F}"/>
              </a:ext>
            </a:extLst>
          </p:cNvPr>
          <p:cNvGraphicFramePr>
            <a:graphicFrameLocks noChangeAspect="1"/>
          </p:cNvGraphicFramePr>
          <p:nvPr>
            <p:extLst>
              <p:ext uri="{D42A27DB-BD31-4B8C-83A1-F6EECF244321}">
                <p14:modId xmlns:p14="http://schemas.microsoft.com/office/powerpoint/2010/main" val="2167832644"/>
              </p:ext>
            </p:extLst>
          </p:nvPr>
        </p:nvGraphicFramePr>
        <p:xfrm>
          <a:off x="498049" y="3654479"/>
          <a:ext cx="2752629" cy="1684073"/>
        </p:xfrm>
        <a:graphic>
          <a:graphicData uri="http://schemas.openxmlformats.org/presentationml/2006/ole">
            <mc:AlternateContent xmlns:mc="http://schemas.openxmlformats.org/markup-compatibility/2006">
              <mc:Choice xmlns:v="urn:schemas-microsoft-com:vml" Requires="v">
                <p:oleObj name="Equation" r:id="rId5" imgW="2286000" imgH="1396800" progId="Equation.DSMT4">
                  <p:embed/>
                </p:oleObj>
              </mc:Choice>
              <mc:Fallback>
                <p:oleObj name="Equation" r:id="rId5" imgW="2286000" imgH="1396800" progId="Equation.DSMT4">
                  <p:embed/>
                  <p:pic>
                    <p:nvPicPr>
                      <p:cNvPr id="14" name="Object 13">
                        <a:extLst>
                          <a:ext uri="{FF2B5EF4-FFF2-40B4-BE49-F238E27FC236}">
                            <a16:creationId xmlns:a16="http://schemas.microsoft.com/office/drawing/2014/main" id="{F45A8833-86DA-4D36-8D6A-77F7873FDE8F}"/>
                          </a:ext>
                        </a:extLst>
                      </p:cNvPr>
                      <p:cNvPicPr>
                        <a:picLocks noChangeAspect="1" noChangeArrowheads="1"/>
                      </p:cNvPicPr>
                      <p:nvPr/>
                    </p:nvPicPr>
                    <p:blipFill>
                      <a:blip r:embed="rId6"/>
                      <a:srcRect/>
                      <a:stretch>
                        <a:fillRect/>
                      </a:stretch>
                    </p:blipFill>
                    <p:spPr bwMode="auto">
                      <a:xfrm>
                        <a:off x="498049" y="3654479"/>
                        <a:ext cx="2752629" cy="168407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ED286AB-8026-415A-9078-B47E7A535563}"/>
              </a:ext>
            </a:extLst>
          </p:cNvPr>
          <p:cNvSpPr txBox="1"/>
          <p:nvPr/>
        </p:nvSpPr>
        <p:spPr>
          <a:xfrm>
            <a:off x="392182" y="3199714"/>
            <a:ext cx="2897774" cy="338554"/>
          </a:xfrm>
          <a:prstGeom prst="rect">
            <a:avLst/>
          </a:prstGeom>
          <a:noFill/>
        </p:spPr>
        <p:txBody>
          <a:bodyPr wrap="square" rtlCol="0">
            <a:spAutoFit/>
          </a:bodyPr>
          <a:lstStyle/>
          <a:p>
            <a:r>
              <a:rPr lang="en-US" sz="1600"/>
              <a:t>Boundary conditions require:</a:t>
            </a:r>
          </a:p>
        </p:txBody>
      </p:sp>
      <p:sp>
        <p:nvSpPr>
          <p:cNvPr id="16" name="TextBox 15">
            <a:extLst>
              <a:ext uri="{FF2B5EF4-FFF2-40B4-BE49-F238E27FC236}">
                <a16:creationId xmlns:a16="http://schemas.microsoft.com/office/drawing/2014/main" id="{6832BD02-BAD5-491A-A259-EF948CB8182B}"/>
              </a:ext>
            </a:extLst>
          </p:cNvPr>
          <p:cNvSpPr txBox="1"/>
          <p:nvPr/>
        </p:nvSpPr>
        <p:spPr>
          <a:xfrm>
            <a:off x="3907383" y="3198804"/>
            <a:ext cx="3134961" cy="338554"/>
          </a:xfrm>
          <a:prstGeom prst="rect">
            <a:avLst/>
          </a:prstGeom>
          <a:noFill/>
        </p:spPr>
        <p:txBody>
          <a:bodyPr wrap="none" rtlCol="0">
            <a:spAutoFit/>
          </a:bodyPr>
          <a:lstStyle/>
          <a:p>
            <a:r>
              <a:rPr lang="en-US" sz="1600"/>
              <a:t># of waves within range (</a:t>
            </a:r>
            <a:r>
              <a:rPr lang="el-GR" sz="1600"/>
              <a:t>λ</a:t>
            </a:r>
            <a:r>
              <a:rPr lang="en-US" sz="1600"/>
              <a:t>, </a:t>
            </a:r>
            <a:r>
              <a:rPr lang="el-GR" sz="1600"/>
              <a:t>λ</a:t>
            </a:r>
            <a:r>
              <a:rPr lang="en-US" sz="1600"/>
              <a:t>+d</a:t>
            </a:r>
            <a:r>
              <a:rPr lang="el-GR" sz="1600"/>
              <a:t>λ</a:t>
            </a:r>
            <a:r>
              <a:rPr lang="en-US" sz="1600"/>
              <a:t>) is </a:t>
            </a:r>
          </a:p>
        </p:txBody>
      </p:sp>
      <p:graphicFrame>
        <p:nvGraphicFramePr>
          <p:cNvPr id="18" name="Object 17">
            <a:extLst>
              <a:ext uri="{FF2B5EF4-FFF2-40B4-BE49-F238E27FC236}">
                <a16:creationId xmlns:a16="http://schemas.microsoft.com/office/drawing/2014/main" id="{C5448173-27E4-4FA1-B34C-16F45982EAC7}"/>
              </a:ext>
            </a:extLst>
          </p:cNvPr>
          <p:cNvGraphicFramePr>
            <a:graphicFrameLocks noChangeAspect="1"/>
          </p:cNvGraphicFramePr>
          <p:nvPr>
            <p:extLst>
              <p:ext uri="{D42A27DB-BD31-4B8C-83A1-F6EECF244321}">
                <p14:modId xmlns:p14="http://schemas.microsoft.com/office/powerpoint/2010/main" val="2294624647"/>
              </p:ext>
            </p:extLst>
          </p:nvPr>
        </p:nvGraphicFramePr>
        <p:xfrm>
          <a:off x="4020034" y="3635277"/>
          <a:ext cx="3587397" cy="637634"/>
        </p:xfrm>
        <a:graphic>
          <a:graphicData uri="http://schemas.openxmlformats.org/presentationml/2006/ole">
            <mc:AlternateContent xmlns:mc="http://schemas.openxmlformats.org/markup-compatibility/2006">
              <mc:Choice xmlns:v="urn:schemas-microsoft-com:vml" Requires="v">
                <p:oleObj name="Equation" r:id="rId7" imgW="3009600" imgH="533160" progId="Equation.DSMT4">
                  <p:embed/>
                </p:oleObj>
              </mc:Choice>
              <mc:Fallback>
                <p:oleObj name="Equation" r:id="rId7" imgW="3009600" imgH="533160" progId="Equation.DSMT4">
                  <p:embed/>
                  <p:pic>
                    <p:nvPicPr>
                      <p:cNvPr id="18" name="Object 17">
                        <a:extLst>
                          <a:ext uri="{FF2B5EF4-FFF2-40B4-BE49-F238E27FC236}">
                            <a16:creationId xmlns:a16="http://schemas.microsoft.com/office/drawing/2014/main" id="{C5448173-27E4-4FA1-B34C-16F45982EAC7}"/>
                          </a:ext>
                        </a:extLst>
                      </p:cNvPr>
                      <p:cNvPicPr>
                        <a:picLocks noChangeAspect="1" noChangeArrowheads="1"/>
                      </p:cNvPicPr>
                      <p:nvPr/>
                    </p:nvPicPr>
                    <p:blipFill>
                      <a:blip r:embed="rId8"/>
                      <a:srcRect/>
                      <a:stretch>
                        <a:fillRect/>
                      </a:stretch>
                    </p:blipFill>
                    <p:spPr bwMode="auto">
                      <a:xfrm>
                        <a:off x="4020034" y="3635277"/>
                        <a:ext cx="3587397" cy="637634"/>
                      </a:xfrm>
                      <a:prstGeom prst="rect">
                        <a:avLst/>
                      </a:prstGeom>
                      <a:noFill/>
                    </p:spPr>
                  </p:pic>
                </p:oleObj>
              </mc:Fallback>
            </mc:AlternateContent>
          </a:graphicData>
        </a:graphic>
      </p:graphicFrame>
      <p:pic>
        <p:nvPicPr>
          <p:cNvPr id="3086" name="Picture 14">
            <a:extLst>
              <a:ext uri="{FF2B5EF4-FFF2-40B4-BE49-F238E27FC236}">
                <a16:creationId xmlns:a16="http://schemas.microsoft.com/office/drawing/2014/main" id="{6E9A98BA-DA2C-4CCF-A29D-9AE6D416B9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19444" r="41566" b="19444"/>
          <a:stretch>
            <a:fillRect/>
          </a:stretch>
        </p:blipFill>
        <p:spPr bwMode="auto">
          <a:xfrm>
            <a:off x="8941324" y="4330954"/>
            <a:ext cx="2908169" cy="22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B5020FF9-23B3-4748-A856-497D86DECF2D}"/>
              </a:ext>
            </a:extLst>
          </p:cNvPr>
          <p:cNvSpPr txBox="1"/>
          <p:nvPr/>
        </p:nvSpPr>
        <p:spPr>
          <a:xfrm>
            <a:off x="3947841" y="5486225"/>
            <a:ext cx="2908170" cy="338554"/>
          </a:xfrm>
          <a:prstGeom prst="rect">
            <a:avLst/>
          </a:prstGeom>
          <a:noFill/>
        </p:spPr>
        <p:txBody>
          <a:bodyPr wrap="square" rtlCol="0">
            <a:spAutoFit/>
          </a:bodyPr>
          <a:lstStyle/>
          <a:p>
            <a:r>
              <a:rPr lang="en-US" sz="1600"/>
              <a:t>And radiancy is:</a:t>
            </a:r>
            <a:endParaRPr lang="en-US" sz="1400"/>
          </a:p>
        </p:txBody>
      </p:sp>
      <p:graphicFrame>
        <p:nvGraphicFramePr>
          <p:cNvPr id="6" name="Object 5">
            <a:extLst>
              <a:ext uri="{FF2B5EF4-FFF2-40B4-BE49-F238E27FC236}">
                <a16:creationId xmlns:a16="http://schemas.microsoft.com/office/drawing/2014/main" id="{FAA3EC64-C6F4-4676-91E4-B4677BB281C2}"/>
              </a:ext>
            </a:extLst>
          </p:cNvPr>
          <p:cNvGraphicFramePr>
            <a:graphicFrameLocks noChangeAspect="1"/>
          </p:cNvGraphicFramePr>
          <p:nvPr>
            <p:extLst>
              <p:ext uri="{D42A27DB-BD31-4B8C-83A1-F6EECF244321}">
                <p14:modId xmlns:p14="http://schemas.microsoft.com/office/powerpoint/2010/main" val="3674103268"/>
              </p:ext>
            </p:extLst>
          </p:nvPr>
        </p:nvGraphicFramePr>
        <p:xfrm>
          <a:off x="3979554" y="4862302"/>
          <a:ext cx="2908300" cy="476250"/>
        </p:xfrm>
        <a:graphic>
          <a:graphicData uri="http://schemas.openxmlformats.org/presentationml/2006/ole">
            <mc:AlternateContent xmlns:mc="http://schemas.openxmlformats.org/markup-compatibility/2006">
              <mc:Choice xmlns:v="urn:schemas-microsoft-com:vml" Requires="v">
                <p:oleObj name="Equation" r:id="rId10" imgW="2361960" imgH="393480" progId="Equation.DSMT4">
                  <p:embed/>
                </p:oleObj>
              </mc:Choice>
              <mc:Fallback>
                <p:oleObj name="Equation" r:id="rId10" imgW="2361960" imgH="393480" progId="Equation.DSMT4">
                  <p:embed/>
                  <p:pic>
                    <p:nvPicPr>
                      <p:cNvPr id="0" name="Object 314"/>
                      <p:cNvPicPr>
                        <a:picLocks noChangeAspect="1" noChangeArrowheads="1"/>
                      </p:cNvPicPr>
                      <p:nvPr/>
                    </p:nvPicPr>
                    <p:blipFill>
                      <a:blip r:embed="rId11"/>
                      <a:srcRect/>
                      <a:stretch>
                        <a:fillRect/>
                      </a:stretch>
                    </p:blipFill>
                    <p:spPr bwMode="auto">
                      <a:xfrm>
                        <a:off x="3979554" y="4862302"/>
                        <a:ext cx="2908300" cy="47625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38614E-ABFA-4236-B81C-61EAEC251F11}"/>
              </a:ext>
            </a:extLst>
          </p:cNvPr>
          <p:cNvGraphicFramePr>
            <a:graphicFrameLocks noChangeAspect="1"/>
          </p:cNvGraphicFramePr>
          <p:nvPr>
            <p:extLst>
              <p:ext uri="{D42A27DB-BD31-4B8C-83A1-F6EECF244321}">
                <p14:modId xmlns:p14="http://schemas.microsoft.com/office/powerpoint/2010/main" val="1898440756"/>
              </p:ext>
            </p:extLst>
          </p:nvPr>
        </p:nvGraphicFramePr>
        <p:xfrm>
          <a:off x="3993364" y="5924550"/>
          <a:ext cx="3390900" cy="488950"/>
        </p:xfrm>
        <a:graphic>
          <a:graphicData uri="http://schemas.openxmlformats.org/presentationml/2006/ole">
            <mc:AlternateContent xmlns:mc="http://schemas.openxmlformats.org/markup-compatibility/2006">
              <mc:Choice xmlns:v="urn:schemas-microsoft-com:vml" Requires="v">
                <p:oleObj name="Equation" r:id="rId12" imgW="2743200" imgH="393480" progId="Equation.DSMT4">
                  <p:embed/>
                </p:oleObj>
              </mc:Choice>
              <mc:Fallback>
                <p:oleObj name="Equation" r:id="rId12" imgW="2743200" imgH="393480" progId="Equation.DSMT4">
                  <p:embed/>
                  <p:pic>
                    <p:nvPicPr>
                      <p:cNvPr id="0" name="Object 316"/>
                      <p:cNvPicPr>
                        <a:picLocks noChangeAspect="1" noChangeArrowheads="1"/>
                      </p:cNvPicPr>
                      <p:nvPr/>
                    </p:nvPicPr>
                    <p:blipFill>
                      <a:blip r:embed="rId13"/>
                      <a:srcRect/>
                      <a:stretch>
                        <a:fillRect/>
                      </a:stretch>
                    </p:blipFill>
                    <p:spPr bwMode="auto">
                      <a:xfrm>
                        <a:off x="3993364" y="5924550"/>
                        <a:ext cx="3390900" cy="48895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1475E55-5C70-40FA-BAFA-71457D0BBFB3}"/>
              </a:ext>
            </a:extLst>
          </p:cNvPr>
          <p:cNvSpPr txBox="1"/>
          <p:nvPr/>
        </p:nvSpPr>
        <p:spPr>
          <a:xfrm>
            <a:off x="392180" y="5473449"/>
            <a:ext cx="3194299" cy="1077218"/>
          </a:xfrm>
          <a:prstGeom prst="rect">
            <a:avLst/>
          </a:prstGeom>
          <a:noFill/>
        </p:spPr>
        <p:txBody>
          <a:bodyPr wrap="square" rtlCol="0">
            <a:spAutoFit/>
          </a:bodyPr>
          <a:lstStyle/>
          <a:p>
            <a:r>
              <a:rPr lang="en-US" sz="1600" dirty="0"/>
              <a:t>Classically, the energy is equally spread amongst the modes, i.e., each mode </a:t>
            </a:r>
            <a:r>
              <a:rPr lang="en-US" sz="1600"/>
              <a:t>gets E</a:t>
            </a:r>
            <a:r>
              <a:rPr lang="el-GR" sz="1600" baseline="-25000"/>
              <a:t>γ</a:t>
            </a:r>
            <a:r>
              <a:rPr lang="en-US" sz="1600" baseline="-25000"/>
              <a:t> </a:t>
            </a:r>
            <a:r>
              <a:rPr lang="en-US" sz="1600"/>
              <a:t>= 2(k</a:t>
            </a:r>
            <a:r>
              <a:rPr lang="en-US" sz="1600" baseline="-25000"/>
              <a:t>B</a:t>
            </a:r>
            <a:r>
              <a:rPr lang="en-US" sz="1600"/>
              <a:t>T/2)= k</a:t>
            </a:r>
            <a:r>
              <a:rPr lang="en-US" sz="1600" baseline="-25000"/>
              <a:t>B</a:t>
            </a:r>
            <a:r>
              <a:rPr lang="en-US" sz="1600"/>
              <a:t>T  (because each mode has KE and PE).</a:t>
            </a:r>
            <a:endParaRPr lang="en-US" sz="1600" dirty="0"/>
          </a:p>
        </p:txBody>
      </p:sp>
      <p:sp>
        <p:nvSpPr>
          <p:cNvPr id="22" name="TextBox 21">
            <a:extLst>
              <a:ext uri="{FF2B5EF4-FFF2-40B4-BE49-F238E27FC236}">
                <a16:creationId xmlns:a16="http://schemas.microsoft.com/office/drawing/2014/main" id="{837FC5CB-674C-4139-A267-9843DCABED2D}"/>
              </a:ext>
            </a:extLst>
          </p:cNvPr>
          <p:cNvSpPr txBox="1"/>
          <p:nvPr/>
        </p:nvSpPr>
        <p:spPr>
          <a:xfrm>
            <a:off x="3933444" y="4427153"/>
            <a:ext cx="2382515" cy="338554"/>
          </a:xfrm>
          <a:prstGeom prst="rect">
            <a:avLst/>
          </a:prstGeom>
          <a:noFill/>
        </p:spPr>
        <p:txBody>
          <a:bodyPr wrap="square" rtlCol="0">
            <a:spAutoFit/>
          </a:bodyPr>
          <a:lstStyle/>
          <a:p>
            <a:r>
              <a:rPr lang="en-US" sz="1600"/>
              <a:t>So energy density is:</a:t>
            </a:r>
            <a:endParaRPr lang="en-US" sz="1400"/>
          </a:p>
        </p:txBody>
      </p:sp>
      <p:sp>
        <p:nvSpPr>
          <p:cNvPr id="4" name="TextBox 3">
            <a:extLst>
              <a:ext uri="{FF2B5EF4-FFF2-40B4-BE49-F238E27FC236}">
                <a16:creationId xmlns:a16="http://schemas.microsoft.com/office/drawing/2014/main" id="{2D2BCDB1-79BC-3E4A-3FC4-E626CCA0BC18}"/>
              </a:ext>
            </a:extLst>
          </p:cNvPr>
          <p:cNvSpPr txBox="1"/>
          <p:nvPr/>
        </p:nvSpPr>
        <p:spPr>
          <a:xfrm>
            <a:off x="7701280" y="2661920"/>
            <a:ext cx="4098538" cy="369332"/>
          </a:xfrm>
          <a:prstGeom prst="rect">
            <a:avLst/>
          </a:prstGeom>
          <a:noFill/>
        </p:spPr>
        <p:txBody>
          <a:bodyPr wrap="square" rtlCol="0">
            <a:spAutoFit/>
          </a:bodyPr>
          <a:lstStyle/>
          <a:p>
            <a:r>
              <a:rPr lang="en-US"/>
              <a:t>solving the wave equation to get k and </a:t>
            </a:r>
            <a:r>
              <a:rPr lang="el-GR"/>
              <a:t>ω</a:t>
            </a:r>
            <a:endParaRPr lang="en-US"/>
          </a:p>
        </p:txBody>
      </p:sp>
      <mc:AlternateContent xmlns:mc="http://schemas.openxmlformats.org/markup-compatibility/2006" xmlns:p14="http://schemas.microsoft.com/office/powerpoint/2010/main">
        <mc:Choice Requires="p14">
          <p:contentPart p14:bwMode="auto" r:id="rId14">
            <p14:nvContentPartPr>
              <p14:cNvPr id="7" name="Ink 6">
                <a:extLst>
                  <a:ext uri="{FF2B5EF4-FFF2-40B4-BE49-F238E27FC236}">
                    <a16:creationId xmlns:a16="http://schemas.microsoft.com/office/drawing/2014/main" id="{C44E70A1-83A6-ED81-A5E2-632D5C63EC14}"/>
                  </a:ext>
                </a:extLst>
              </p14:cNvPr>
              <p14:cNvContentPartPr/>
              <p14:nvPr/>
            </p14:nvContentPartPr>
            <p14:xfrm>
              <a:off x="3386360" y="3087640"/>
              <a:ext cx="2333880" cy="1392840"/>
            </p14:xfrm>
          </p:contentPart>
        </mc:Choice>
        <mc:Fallback xmlns="">
          <p:pic>
            <p:nvPicPr>
              <p:cNvPr id="7" name="Ink 6">
                <a:extLst>
                  <a:ext uri="{FF2B5EF4-FFF2-40B4-BE49-F238E27FC236}">
                    <a16:creationId xmlns:a16="http://schemas.microsoft.com/office/drawing/2014/main" id="{C44E70A1-83A6-ED81-A5E2-632D5C63EC14}"/>
                  </a:ext>
                </a:extLst>
              </p:cNvPr>
              <p:cNvPicPr/>
              <p:nvPr/>
            </p:nvPicPr>
            <p:blipFill>
              <a:blip r:embed="rId15"/>
              <a:stretch>
                <a:fillRect/>
              </a:stretch>
            </p:blipFill>
            <p:spPr>
              <a:xfrm>
                <a:off x="3377720" y="3079000"/>
                <a:ext cx="2351520" cy="1410480"/>
              </a:xfrm>
              <a:prstGeom prst="rect">
                <a:avLst/>
              </a:prstGeom>
            </p:spPr>
          </p:pic>
        </mc:Fallback>
      </mc:AlternateContent>
    </p:spTree>
    <p:extLst>
      <p:ext uri="{BB962C8B-B14F-4D97-AF65-F5344CB8AC3E}">
        <p14:creationId xmlns:p14="http://schemas.microsoft.com/office/powerpoint/2010/main" val="2387192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4581429" cy="584775"/>
          </a:xfrm>
          <a:prstGeom prst="rect">
            <a:avLst/>
          </a:prstGeom>
          <a:noFill/>
        </p:spPr>
        <p:txBody>
          <a:bodyPr wrap="square" rtlCol="0">
            <a:spAutoFit/>
          </a:bodyPr>
          <a:lstStyle/>
          <a:p>
            <a:r>
              <a:rPr lang="en-US" sz="3200" b="1" u="sng"/>
              <a:t>Old Quantum Theory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E2AE42E0-1D78-484B-90C2-E658BB2E2D8C}"/>
              </a:ext>
            </a:extLst>
          </p:cNvPr>
          <p:cNvGraphicFramePr>
            <a:graphicFrameLocks noChangeAspect="1"/>
          </p:cNvGraphicFramePr>
          <p:nvPr>
            <p:extLst>
              <p:ext uri="{D42A27DB-BD31-4B8C-83A1-F6EECF244321}">
                <p14:modId xmlns:p14="http://schemas.microsoft.com/office/powerpoint/2010/main" val="1397063754"/>
              </p:ext>
            </p:extLst>
          </p:nvPr>
        </p:nvGraphicFramePr>
        <p:xfrm>
          <a:off x="4648202" y="1105157"/>
          <a:ext cx="870791" cy="294083"/>
        </p:xfrm>
        <a:graphic>
          <a:graphicData uri="http://schemas.openxmlformats.org/presentationml/2006/ole">
            <mc:AlternateContent xmlns:mc="http://schemas.openxmlformats.org/markup-compatibility/2006">
              <mc:Choice xmlns:v="urn:schemas-microsoft-com:vml" Requires="v">
                <p:oleObj name="Equation" r:id="rId2" imgW="723600" imgH="241200" progId="Equation.DSMT4">
                  <p:embed/>
                </p:oleObj>
              </mc:Choice>
              <mc:Fallback>
                <p:oleObj name="Equation" r:id="rId2" imgW="723600" imgH="241200" progId="Equation.DSMT4">
                  <p:embed/>
                  <p:pic>
                    <p:nvPicPr>
                      <p:cNvPr id="6" name="Object 5">
                        <a:extLst>
                          <a:ext uri="{FF2B5EF4-FFF2-40B4-BE49-F238E27FC236}">
                            <a16:creationId xmlns:a16="http://schemas.microsoft.com/office/drawing/2014/main" id="{E2AE42E0-1D78-484B-90C2-E658BB2E2D8C}"/>
                          </a:ext>
                        </a:extLst>
                      </p:cNvPr>
                      <p:cNvPicPr>
                        <a:picLocks noChangeAspect="1" noChangeArrowheads="1"/>
                      </p:cNvPicPr>
                      <p:nvPr/>
                    </p:nvPicPr>
                    <p:blipFill>
                      <a:blip r:embed="rId3"/>
                      <a:srcRect/>
                      <a:stretch>
                        <a:fillRect/>
                      </a:stretch>
                    </p:blipFill>
                    <p:spPr bwMode="auto">
                      <a:xfrm>
                        <a:off x="4648202" y="1105157"/>
                        <a:ext cx="870791" cy="29408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D9210483-A02A-4996-B5C6-A0943645D3C2}"/>
              </a:ext>
            </a:extLst>
          </p:cNvPr>
          <p:cNvGraphicFramePr>
            <a:graphicFrameLocks noChangeAspect="1"/>
          </p:cNvGraphicFramePr>
          <p:nvPr>
            <p:extLst>
              <p:ext uri="{D42A27DB-BD31-4B8C-83A1-F6EECF244321}">
                <p14:modId xmlns:p14="http://schemas.microsoft.com/office/powerpoint/2010/main" val="2287639071"/>
              </p:ext>
            </p:extLst>
          </p:nvPr>
        </p:nvGraphicFramePr>
        <p:xfrm>
          <a:off x="9473977" y="974862"/>
          <a:ext cx="1519238" cy="479425"/>
        </p:xfrm>
        <a:graphic>
          <a:graphicData uri="http://schemas.openxmlformats.org/presentationml/2006/ole">
            <mc:AlternateContent xmlns:mc="http://schemas.openxmlformats.org/markup-compatibility/2006">
              <mc:Choice xmlns:v="urn:schemas-microsoft-com:vml" Requires="v">
                <p:oleObj name="Equation" r:id="rId4" imgW="1257120" imgH="393480" progId="Equation.DSMT4">
                  <p:embed/>
                </p:oleObj>
              </mc:Choice>
              <mc:Fallback>
                <p:oleObj name="Equation" r:id="rId4" imgW="1257120" imgH="393480" progId="Equation.DSMT4">
                  <p:embed/>
                  <p:pic>
                    <p:nvPicPr>
                      <p:cNvPr id="8" name="Object 7">
                        <a:extLst>
                          <a:ext uri="{FF2B5EF4-FFF2-40B4-BE49-F238E27FC236}">
                            <a16:creationId xmlns:a16="http://schemas.microsoft.com/office/drawing/2014/main" id="{D9210483-A02A-4996-B5C6-A0943645D3C2}"/>
                          </a:ext>
                        </a:extLst>
                      </p:cNvPr>
                      <p:cNvPicPr>
                        <a:picLocks noChangeAspect="1" noChangeArrowheads="1"/>
                      </p:cNvPicPr>
                      <p:nvPr/>
                    </p:nvPicPr>
                    <p:blipFill>
                      <a:blip r:embed="rId5"/>
                      <a:srcRect/>
                      <a:stretch>
                        <a:fillRect/>
                      </a:stretch>
                    </p:blipFill>
                    <p:spPr bwMode="auto">
                      <a:xfrm>
                        <a:off x="9473977" y="974862"/>
                        <a:ext cx="1519238" cy="479425"/>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C2A7ADFB-4A03-4E6B-8548-E86B8A08A840}"/>
              </a:ext>
            </a:extLst>
          </p:cNvPr>
          <p:cNvGraphicFramePr>
            <a:graphicFrameLocks noChangeAspect="1"/>
          </p:cNvGraphicFramePr>
          <p:nvPr>
            <p:extLst>
              <p:ext uri="{D42A27DB-BD31-4B8C-83A1-F6EECF244321}">
                <p14:modId xmlns:p14="http://schemas.microsoft.com/office/powerpoint/2010/main" val="2291300162"/>
              </p:ext>
            </p:extLst>
          </p:nvPr>
        </p:nvGraphicFramePr>
        <p:xfrm>
          <a:off x="239982" y="3909393"/>
          <a:ext cx="4000500" cy="2400300"/>
        </p:xfrm>
        <a:graphic>
          <a:graphicData uri="http://schemas.openxmlformats.org/presentationml/2006/ole">
            <mc:AlternateContent xmlns:mc="http://schemas.openxmlformats.org/markup-compatibility/2006">
              <mc:Choice xmlns:v="urn:schemas-microsoft-com:vml" Requires="v">
                <p:oleObj name="Bitmap Image" r:id="rId6" imgW="7039958" imgH="4885714" progId="Paint.Picture">
                  <p:embed/>
                </p:oleObj>
              </mc:Choice>
              <mc:Fallback>
                <p:oleObj name="Bitmap Image" r:id="rId6" imgW="7039958" imgH="4885714" progId="Paint.Picture">
                  <p:embed/>
                  <p:pic>
                    <p:nvPicPr>
                      <p:cNvPr id="21" name="Object 20">
                        <a:extLst>
                          <a:ext uri="{FF2B5EF4-FFF2-40B4-BE49-F238E27FC236}">
                            <a16:creationId xmlns:a16="http://schemas.microsoft.com/office/drawing/2014/main" id="{C2A7ADFB-4A03-4E6B-8548-E86B8A08A8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 t="4427" r="4118" b="-5811"/>
                      <a:stretch>
                        <a:fillRect/>
                      </a:stretch>
                    </p:blipFill>
                    <p:spPr bwMode="auto">
                      <a:xfrm>
                        <a:off x="239982" y="3909393"/>
                        <a:ext cx="4000500" cy="240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22">
            <a:extLst>
              <a:ext uri="{FF2B5EF4-FFF2-40B4-BE49-F238E27FC236}">
                <a16:creationId xmlns:a16="http://schemas.microsoft.com/office/drawing/2014/main" id="{CBABEF51-18C3-4C43-9DA3-6B4CAD9366EE}"/>
              </a:ext>
            </a:extLst>
          </p:cNvPr>
          <p:cNvGraphicFramePr>
            <a:graphicFrameLocks noChangeAspect="1"/>
          </p:cNvGraphicFramePr>
          <p:nvPr>
            <p:extLst>
              <p:ext uri="{D42A27DB-BD31-4B8C-83A1-F6EECF244321}">
                <p14:modId xmlns:p14="http://schemas.microsoft.com/office/powerpoint/2010/main" val="840273860"/>
              </p:ext>
            </p:extLst>
          </p:nvPr>
        </p:nvGraphicFramePr>
        <p:xfrm>
          <a:off x="4605285" y="6123412"/>
          <a:ext cx="2831294" cy="293103"/>
        </p:xfrm>
        <a:graphic>
          <a:graphicData uri="http://schemas.openxmlformats.org/presentationml/2006/ole">
            <mc:AlternateContent xmlns:mc="http://schemas.openxmlformats.org/markup-compatibility/2006">
              <mc:Choice xmlns:v="urn:schemas-microsoft-com:vml" Requires="v">
                <p:oleObj name="Equation" r:id="rId8" imgW="2197080" imgH="228600" progId="Equation.DSMT4">
                  <p:embed/>
                </p:oleObj>
              </mc:Choice>
              <mc:Fallback>
                <p:oleObj name="Equation" r:id="rId8" imgW="2197080" imgH="228600" progId="Equation.DSMT4">
                  <p:embed/>
                  <p:pic>
                    <p:nvPicPr>
                      <p:cNvPr id="23" name="Object 22">
                        <a:extLst>
                          <a:ext uri="{FF2B5EF4-FFF2-40B4-BE49-F238E27FC236}">
                            <a16:creationId xmlns:a16="http://schemas.microsoft.com/office/drawing/2014/main" id="{CBABEF51-18C3-4C43-9DA3-6B4CAD9366EE}"/>
                          </a:ext>
                        </a:extLst>
                      </p:cNvPr>
                      <p:cNvPicPr>
                        <a:picLocks noChangeAspect="1" noChangeArrowheads="1"/>
                      </p:cNvPicPr>
                      <p:nvPr/>
                    </p:nvPicPr>
                    <p:blipFill>
                      <a:blip r:embed="rId9"/>
                      <a:srcRect/>
                      <a:stretch>
                        <a:fillRect/>
                      </a:stretch>
                    </p:blipFill>
                    <p:spPr bwMode="auto">
                      <a:xfrm>
                        <a:off x="4605285" y="6123412"/>
                        <a:ext cx="2831294" cy="293103"/>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23AF7EEE-3789-4B3A-B4D3-E9C85C3089DE}"/>
              </a:ext>
            </a:extLst>
          </p:cNvPr>
          <p:cNvGraphicFramePr>
            <a:graphicFrameLocks noChangeAspect="1"/>
          </p:cNvGraphicFramePr>
          <p:nvPr>
            <p:extLst>
              <p:ext uri="{D42A27DB-BD31-4B8C-83A1-F6EECF244321}">
                <p14:modId xmlns:p14="http://schemas.microsoft.com/office/powerpoint/2010/main" val="1687456298"/>
              </p:ext>
            </p:extLst>
          </p:nvPr>
        </p:nvGraphicFramePr>
        <p:xfrm>
          <a:off x="4635523" y="4024044"/>
          <a:ext cx="850900" cy="1906588"/>
        </p:xfrm>
        <a:graphic>
          <a:graphicData uri="http://schemas.openxmlformats.org/presentationml/2006/ole">
            <mc:AlternateContent xmlns:mc="http://schemas.openxmlformats.org/markup-compatibility/2006">
              <mc:Choice xmlns:v="urn:schemas-microsoft-com:vml" Requires="v">
                <p:oleObj name="Equation" r:id="rId10" imgW="850680" imgH="1904760" progId="Equation.DSMT4">
                  <p:embed/>
                </p:oleObj>
              </mc:Choice>
              <mc:Fallback>
                <p:oleObj name="Equation" r:id="rId10" imgW="850680" imgH="1904760" progId="Equation.DSMT4">
                  <p:embed/>
                  <p:pic>
                    <p:nvPicPr>
                      <p:cNvPr id="25" name="Object 24">
                        <a:extLst>
                          <a:ext uri="{FF2B5EF4-FFF2-40B4-BE49-F238E27FC236}">
                            <a16:creationId xmlns:a16="http://schemas.microsoft.com/office/drawing/2014/main" id="{23AF7EEE-3789-4B3A-B4D3-E9C85C3089DE}"/>
                          </a:ext>
                        </a:extLst>
                      </p:cNvPr>
                      <p:cNvPicPr>
                        <a:picLocks noChangeAspect="1" noChangeArrowheads="1"/>
                      </p:cNvPicPr>
                      <p:nvPr/>
                    </p:nvPicPr>
                    <p:blipFill>
                      <a:blip r:embed="rId11"/>
                      <a:srcRect/>
                      <a:stretch>
                        <a:fillRect/>
                      </a:stretch>
                    </p:blipFill>
                    <p:spPr bwMode="auto">
                      <a:xfrm>
                        <a:off x="4635523" y="4024044"/>
                        <a:ext cx="850900" cy="1906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TextBox 29">
            <a:extLst>
              <a:ext uri="{FF2B5EF4-FFF2-40B4-BE49-F238E27FC236}">
                <a16:creationId xmlns:a16="http://schemas.microsoft.com/office/drawing/2014/main" id="{F14158AC-29CC-4B8E-B6CC-65EFC304685F}"/>
              </a:ext>
            </a:extLst>
          </p:cNvPr>
          <p:cNvSpPr txBox="1"/>
          <p:nvPr/>
        </p:nvSpPr>
        <p:spPr>
          <a:xfrm>
            <a:off x="349899" y="893680"/>
            <a:ext cx="4284470" cy="923330"/>
          </a:xfrm>
          <a:prstGeom prst="rect">
            <a:avLst/>
          </a:prstGeom>
          <a:noFill/>
        </p:spPr>
        <p:txBody>
          <a:bodyPr wrap="square" rtlCol="0">
            <a:spAutoFit/>
          </a:bodyPr>
          <a:lstStyle/>
          <a:p>
            <a:r>
              <a:rPr lang="en-US"/>
              <a:t>Some of this can be resolved with the following considerations.  According to Einstein we, have:</a:t>
            </a:r>
          </a:p>
        </p:txBody>
      </p:sp>
      <p:sp>
        <p:nvSpPr>
          <p:cNvPr id="33" name="TextBox 32">
            <a:extLst>
              <a:ext uri="{FF2B5EF4-FFF2-40B4-BE49-F238E27FC236}">
                <a16:creationId xmlns:a16="http://schemas.microsoft.com/office/drawing/2014/main" id="{03F30BAE-4AF1-4969-BDDF-B07C409F8826}"/>
              </a:ext>
            </a:extLst>
          </p:cNvPr>
          <p:cNvSpPr txBox="1"/>
          <p:nvPr/>
        </p:nvSpPr>
        <p:spPr>
          <a:xfrm>
            <a:off x="6130645" y="1029908"/>
            <a:ext cx="3349110" cy="369332"/>
          </a:xfrm>
          <a:prstGeom prst="rect">
            <a:avLst/>
          </a:prstGeom>
          <a:noFill/>
        </p:spPr>
        <p:txBody>
          <a:bodyPr wrap="square" rtlCol="0">
            <a:spAutoFit/>
          </a:bodyPr>
          <a:lstStyle/>
          <a:p>
            <a:r>
              <a:rPr lang="en-US"/>
              <a:t>And according to EM, we’d have:</a:t>
            </a:r>
          </a:p>
        </p:txBody>
      </p:sp>
      <p:sp>
        <p:nvSpPr>
          <p:cNvPr id="31" name="TextBox 30">
            <a:extLst>
              <a:ext uri="{FF2B5EF4-FFF2-40B4-BE49-F238E27FC236}">
                <a16:creationId xmlns:a16="http://schemas.microsoft.com/office/drawing/2014/main" id="{595941DA-9A80-45BF-9522-0EDBBB471FBC}"/>
              </a:ext>
            </a:extLst>
          </p:cNvPr>
          <p:cNvSpPr txBox="1"/>
          <p:nvPr/>
        </p:nvSpPr>
        <p:spPr>
          <a:xfrm>
            <a:off x="349899" y="2012586"/>
            <a:ext cx="4943102" cy="1815882"/>
          </a:xfrm>
          <a:prstGeom prst="rect">
            <a:avLst/>
          </a:prstGeom>
          <a:noFill/>
        </p:spPr>
        <p:txBody>
          <a:bodyPr wrap="square" rtlCol="0">
            <a:spAutoFit/>
          </a:bodyPr>
          <a:lstStyle/>
          <a:p>
            <a:r>
              <a:rPr lang="en-US" sz="1600"/>
              <a:t>We could just appropriate these (end) results for particles too.  This was found to explain the particle spectra, and the uncertainty principle too…if we send particle through slit ‘a’, then this is </a:t>
            </a:r>
            <a:r>
              <a:rPr lang="el-GR" sz="1600"/>
              <a:t>Δ</a:t>
            </a:r>
            <a:r>
              <a:rPr lang="en-US" sz="1600"/>
              <a:t>x.  Then the edge of the first minimum corresponds to the furthest point an electron would hit in a classical trajectory, if it were imparted a max transverse momentum </a:t>
            </a:r>
            <a:r>
              <a:rPr lang="el-GR" sz="1600"/>
              <a:t>Δ</a:t>
            </a:r>
            <a:r>
              <a:rPr lang="en-US" sz="1600"/>
              <a:t>p</a:t>
            </a:r>
            <a:r>
              <a:rPr lang="en-US" sz="1600" baseline="-25000"/>
              <a:t>x</a:t>
            </a:r>
            <a:endParaRPr lang="en-US" sz="1600"/>
          </a:p>
        </p:txBody>
      </p:sp>
      <p:graphicFrame>
        <p:nvGraphicFramePr>
          <p:cNvPr id="14" name="Object 13">
            <a:extLst>
              <a:ext uri="{FF2B5EF4-FFF2-40B4-BE49-F238E27FC236}">
                <a16:creationId xmlns:a16="http://schemas.microsoft.com/office/drawing/2014/main" id="{3920D538-9ECC-4869-80BC-0E4BC25D9EE2}"/>
              </a:ext>
            </a:extLst>
          </p:cNvPr>
          <p:cNvGraphicFramePr>
            <a:graphicFrameLocks noChangeAspect="1"/>
          </p:cNvGraphicFramePr>
          <p:nvPr>
            <p:extLst>
              <p:ext uri="{D42A27DB-BD31-4B8C-83A1-F6EECF244321}">
                <p14:modId xmlns:p14="http://schemas.microsoft.com/office/powerpoint/2010/main" val="1733862813"/>
              </p:ext>
            </p:extLst>
          </p:nvPr>
        </p:nvGraphicFramePr>
        <p:xfrm>
          <a:off x="6130645" y="3381984"/>
          <a:ext cx="2714506" cy="2479919"/>
        </p:xfrm>
        <a:graphic>
          <a:graphicData uri="http://schemas.openxmlformats.org/presentationml/2006/ole">
            <mc:AlternateContent xmlns:mc="http://schemas.openxmlformats.org/markup-compatibility/2006">
              <mc:Choice xmlns:v="urn:schemas-microsoft-com:vml" Requires="v">
                <p:oleObj name="Bitmap Image" r:id="rId12" imgW="3467584" imgH="4277322" progId="Paint.Picture">
                  <p:embed/>
                </p:oleObj>
              </mc:Choice>
              <mc:Fallback>
                <p:oleObj name="Bitmap Image" r:id="rId12" imgW="3467584" imgH="4277322" progId="Paint.Picture">
                  <p:embed/>
                  <p:pic>
                    <p:nvPicPr>
                      <p:cNvPr id="15" name="Object 14">
                        <a:extLst>
                          <a:ext uri="{FF2B5EF4-FFF2-40B4-BE49-F238E27FC236}">
                            <a16:creationId xmlns:a16="http://schemas.microsoft.com/office/drawing/2014/main" id="{CD8026C7-566F-4F62-97EA-1D26BF2E340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b="8643"/>
                      <a:stretch>
                        <a:fillRect/>
                      </a:stretch>
                    </p:blipFill>
                    <p:spPr bwMode="auto">
                      <a:xfrm>
                        <a:off x="6130645" y="3381984"/>
                        <a:ext cx="2714506" cy="2479919"/>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E7C501A5-D8C4-4E63-851F-AD4DF46E46B3}"/>
              </a:ext>
            </a:extLst>
          </p:cNvPr>
          <p:cNvSpPr txBox="1"/>
          <p:nvPr/>
        </p:nvSpPr>
        <p:spPr>
          <a:xfrm>
            <a:off x="6225702" y="1966867"/>
            <a:ext cx="5616399" cy="1323439"/>
          </a:xfrm>
          <a:prstGeom prst="rect">
            <a:avLst/>
          </a:prstGeom>
          <a:noFill/>
        </p:spPr>
        <p:txBody>
          <a:bodyPr wrap="square" rtlCol="0">
            <a:spAutoFit/>
          </a:bodyPr>
          <a:lstStyle/>
          <a:p>
            <a:r>
              <a:rPr lang="en-US" sz="1600"/>
              <a:t>Another success was had in explaining the emission spectrum.  If you treat the electron as a standing wave, then its wavelength spectrum will be discrete, and so will its momentum, angular momentum, and energy.  Can also use this technique for HO and SW to good accuracy.</a:t>
            </a:r>
          </a:p>
        </p:txBody>
      </p:sp>
      <p:graphicFrame>
        <p:nvGraphicFramePr>
          <p:cNvPr id="16" name="Object 15">
            <a:extLst>
              <a:ext uri="{FF2B5EF4-FFF2-40B4-BE49-F238E27FC236}">
                <a16:creationId xmlns:a16="http://schemas.microsoft.com/office/drawing/2014/main" id="{3A2C73AB-D8C8-42C0-A5FD-6DB40A7925E4}"/>
              </a:ext>
            </a:extLst>
          </p:cNvPr>
          <p:cNvGraphicFramePr>
            <a:graphicFrameLocks noChangeAspect="1"/>
          </p:cNvGraphicFramePr>
          <p:nvPr>
            <p:extLst>
              <p:ext uri="{D42A27DB-BD31-4B8C-83A1-F6EECF244321}">
                <p14:modId xmlns:p14="http://schemas.microsoft.com/office/powerpoint/2010/main" val="2539516948"/>
              </p:ext>
            </p:extLst>
          </p:nvPr>
        </p:nvGraphicFramePr>
        <p:xfrm>
          <a:off x="9113124" y="4088506"/>
          <a:ext cx="2714505" cy="898755"/>
        </p:xfrm>
        <a:graphic>
          <a:graphicData uri="http://schemas.openxmlformats.org/presentationml/2006/ole">
            <mc:AlternateContent xmlns:mc="http://schemas.openxmlformats.org/markup-compatibility/2006">
              <mc:Choice xmlns:v="urn:schemas-microsoft-com:vml" Requires="v">
                <p:oleObj name="Equation" r:id="rId14" imgW="2590800" imgH="838200" progId="Equation.DSMT4">
                  <p:embed/>
                </p:oleObj>
              </mc:Choice>
              <mc:Fallback>
                <p:oleObj name="Equation" r:id="rId14" imgW="2590800" imgH="838200" progId="Equation.DSMT4">
                  <p:embed/>
                  <p:pic>
                    <p:nvPicPr>
                      <p:cNvPr id="29" name="Object 28">
                        <a:extLst>
                          <a:ext uri="{FF2B5EF4-FFF2-40B4-BE49-F238E27FC236}">
                            <a16:creationId xmlns:a16="http://schemas.microsoft.com/office/drawing/2014/main" id="{06F04655-BF9C-495E-8434-4C0A74A6E81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13124" y="4088506"/>
                        <a:ext cx="2714505" cy="89875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88512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89555" y="166013"/>
            <a:ext cx="3986046" cy="584775"/>
          </a:xfrm>
          <a:prstGeom prst="rect">
            <a:avLst/>
          </a:prstGeom>
          <a:noFill/>
        </p:spPr>
        <p:txBody>
          <a:bodyPr wrap="square" rtlCol="0">
            <a:spAutoFit/>
          </a:bodyPr>
          <a:lstStyle/>
          <a:p>
            <a:r>
              <a:rPr lang="en-US" sz="3200" b="1" u="sng"/>
              <a:t>Old Quantum Theory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FBB8A356-D2D1-4AEF-8FAE-4146AC537A20}"/>
              </a:ext>
            </a:extLst>
          </p:cNvPr>
          <p:cNvSpPr txBox="1"/>
          <p:nvPr/>
        </p:nvSpPr>
        <p:spPr>
          <a:xfrm>
            <a:off x="392181" y="943681"/>
            <a:ext cx="9320779" cy="1107996"/>
          </a:xfrm>
          <a:prstGeom prst="rect">
            <a:avLst/>
          </a:prstGeom>
          <a:noFill/>
        </p:spPr>
        <p:txBody>
          <a:bodyPr wrap="square" rtlCol="0">
            <a:spAutoFit/>
          </a:bodyPr>
          <a:lstStyle/>
          <a:p>
            <a:r>
              <a:rPr lang="en-US" b="1"/>
              <a:t>Black Body Radiation</a:t>
            </a:r>
          </a:p>
          <a:p>
            <a:r>
              <a:rPr lang="en-US" sz="1600"/>
              <a:t>Can also explain the emission spectrum.  The allowed wavelengths, and the number of them within the interval (</a:t>
            </a:r>
            <a:r>
              <a:rPr lang="el-GR" sz="1600"/>
              <a:t>λ</a:t>
            </a:r>
            <a:r>
              <a:rPr lang="en-US" sz="1600"/>
              <a:t>, </a:t>
            </a:r>
            <a:r>
              <a:rPr lang="el-GR" sz="1600"/>
              <a:t>λ</a:t>
            </a:r>
            <a:r>
              <a:rPr lang="en-US" sz="1600"/>
              <a:t>+d</a:t>
            </a:r>
            <a:r>
              <a:rPr lang="el-GR" sz="1600"/>
              <a:t>λ</a:t>
            </a:r>
            <a:r>
              <a:rPr lang="en-US" sz="1600"/>
              <a:t>) is still valid.  We just have to update with fact that each wavelength level carries an intrinsic energy hf = hc/</a:t>
            </a:r>
            <a:r>
              <a:rPr lang="el-GR" sz="1600"/>
              <a:t>λ</a:t>
            </a:r>
            <a:r>
              <a:rPr lang="en-US" sz="1600"/>
              <a:t>.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4819" y="278836"/>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99D783AD-543A-4C4A-A420-659473895B88}"/>
              </a:ext>
            </a:extLst>
          </p:cNvPr>
          <p:cNvSpPr txBox="1"/>
          <p:nvPr/>
        </p:nvSpPr>
        <p:spPr>
          <a:xfrm>
            <a:off x="392182" y="2082911"/>
            <a:ext cx="3515202" cy="338554"/>
          </a:xfrm>
          <a:prstGeom prst="rect">
            <a:avLst/>
          </a:prstGeom>
          <a:noFill/>
        </p:spPr>
        <p:txBody>
          <a:bodyPr wrap="square" rtlCol="0">
            <a:spAutoFit/>
          </a:bodyPr>
          <a:lstStyle/>
          <a:p>
            <a:r>
              <a:rPr lang="en-US" sz="1600"/>
              <a:t>Waves inside exist as standing waves.  </a:t>
            </a:r>
          </a:p>
        </p:txBody>
      </p:sp>
      <p:graphicFrame>
        <p:nvGraphicFramePr>
          <p:cNvPr id="12" name="Object 11">
            <a:extLst>
              <a:ext uri="{FF2B5EF4-FFF2-40B4-BE49-F238E27FC236}">
                <a16:creationId xmlns:a16="http://schemas.microsoft.com/office/drawing/2014/main" id="{86DD4FFF-941B-47C6-94EB-E067CB46F3F1}"/>
              </a:ext>
            </a:extLst>
          </p:cNvPr>
          <p:cNvGraphicFramePr>
            <a:graphicFrameLocks noChangeAspect="1"/>
          </p:cNvGraphicFramePr>
          <p:nvPr>
            <p:extLst>
              <p:ext uri="{D42A27DB-BD31-4B8C-83A1-F6EECF244321}">
                <p14:modId xmlns:p14="http://schemas.microsoft.com/office/powerpoint/2010/main" val="3833512884"/>
              </p:ext>
            </p:extLst>
          </p:nvPr>
        </p:nvGraphicFramePr>
        <p:xfrm>
          <a:off x="480765" y="2481856"/>
          <a:ext cx="6853237" cy="531812"/>
        </p:xfrm>
        <a:graphic>
          <a:graphicData uri="http://schemas.openxmlformats.org/presentationml/2006/ole">
            <mc:AlternateContent xmlns:mc="http://schemas.openxmlformats.org/markup-compatibility/2006">
              <mc:Choice xmlns:v="urn:schemas-microsoft-com:vml" Requires="v">
                <p:oleObj name="Equation" r:id="rId3" imgW="5143320" imgH="393480" progId="Equation.DSMT4">
                  <p:embed/>
                </p:oleObj>
              </mc:Choice>
              <mc:Fallback>
                <p:oleObj name="Equation" r:id="rId3" imgW="5143320" imgH="393480" progId="Equation.DSMT4">
                  <p:embed/>
                  <p:pic>
                    <p:nvPicPr>
                      <p:cNvPr id="12" name="Object 11">
                        <a:extLst>
                          <a:ext uri="{FF2B5EF4-FFF2-40B4-BE49-F238E27FC236}">
                            <a16:creationId xmlns:a16="http://schemas.microsoft.com/office/drawing/2014/main" id="{86DD4FFF-941B-47C6-94EB-E067CB46F3F1}"/>
                          </a:ext>
                        </a:extLst>
                      </p:cNvPr>
                      <p:cNvPicPr>
                        <a:picLocks noChangeAspect="1" noChangeArrowheads="1"/>
                      </p:cNvPicPr>
                      <p:nvPr/>
                    </p:nvPicPr>
                    <p:blipFill>
                      <a:blip r:embed="rId4"/>
                      <a:srcRect/>
                      <a:stretch>
                        <a:fillRect/>
                      </a:stretch>
                    </p:blipFill>
                    <p:spPr bwMode="auto">
                      <a:xfrm>
                        <a:off x="480765" y="2481856"/>
                        <a:ext cx="6853237" cy="531812"/>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45A8833-86DA-4D36-8D6A-77F7873FDE8F}"/>
              </a:ext>
            </a:extLst>
          </p:cNvPr>
          <p:cNvGraphicFramePr>
            <a:graphicFrameLocks noChangeAspect="1"/>
          </p:cNvGraphicFramePr>
          <p:nvPr>
            <p:extLst>
              <p:ext uri="{D42A27DB-BD31-4B8C-83A1-F6EECF244321}">
                <p14:modId xmlns:p14="http://schemas.microsoft.com/office/powerpoint/2010/main" val="1929198051"/>
              </p:ext>
            </p:extLst>
          </p:nvPr>
        </p:nvGraphicFramePr>
        <p:xfrm>
          <a:off x="498048" y="3616343"/>
          <a:ext cx="2752629" cy="1684073"/>
        </p:xfrm>
        <a:graphic>
          <a:graphicData uri="http://schemas.openxmlformats.org/presentationml/2006/ole">
            <mc:AlternateContent xmlns:mc="http://schemas.openxmlformats.org/markup-compatibility/2006">
              <mc:Choice xmlns:v="urn:schemas-microsoft-com:vml" Requires="v">
                <p:oleObj name="Equation" r:id="rId5" imgW="2286000" imgH="1396800" progId="Equation.DSMT4">
                  <p:embed/>
                </p:oleObj>
              </mc:Choice>
              <mc:Fallback>
                <p:oleObj name="Equation" r:id="rId5" imgW="2286000" imgH="1396800" progId="Equation.DSMT4">
                  <p:embed/>
                  <p:pic>
                    <p:nvPicPr>
                      <p:cNvPr id="14" name="Object 13">
                        <a:extLst>
                          <a:ext uri="{FF2B5EF4-FFF2-40B4-BE49-F238E27FC236}">
                            <a16:creationId xmlns:a16="http://schemas.microsoft.com/office/drawing/2014/main" id="{F45A8833-86DA-4D36-8D6A-77F7873FDE8F}"/>
                          </a:ext>
                        </a:extLst>
                      </p:cNvPr>
                      <p:cNvPicPr>
                        <a:picLocks noChangeAspect="1" noChangeArrowheads="1"/>
                      </p:cNvPicPr>
                      <p:nvPr/>
                    </p:nvPicPr>
                    <p:blipFill>
                      <a:blip r:embed="rId6"/>
                      <a:srcRect/>
                      <a:stretch>
                        <a:fillRect/>
                      </a:stretch>
                    </p:blipFill>
                    <p:spPr bwMode="auto">
                      <a:xfrm>
                        <a:off x="498048" y="3616343"/>
                        <a:ext cx="2752629" cy="168407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ED286AB-8026-415A-9078-B47E7A535563}"/>
              </a:ext>
            </a:extLst>
          </p:cNvPr>
          <p:cNvSpPr txBox="1"/>
          <p:nvPr/>
        </p:nvSpPr>
        <p:spPr>
          <a:xfrm>
            <a:off x="392182" y="3199714"/>
            <a:ext cx="2897774" cy="338554"/>
          </a:xfrm>
          <a:prstGeom prst="rect">
            <a:avLst/>
          </a:prstGeom>
          <a:noFill/>
        </p:spPr>
        <p:txBody>
          <a:bodyPr wrap="square" rtlCol="0">
            <a:spAutoFit/>
          </a:bodyPr>
          <a:lstStyle/>
          <a:p>
            <a:r>
              <a:rPr lang="en-US" sz="1600"/>
              <a:t>Boundary conditions require:</a:t>
            </a:r>
          </a:p>
        </p:txBody>
      </p:sp>
      <p:sp>
        <p:nvSpPr>
          <p:cNvPr id="16" name="TextBox 15">
            <a:extLst>
              <a:ext uri="{FF2B5EF4-FFF2-40B4-BE49-F238E27FC236}">
                <a16:creationId xmlns:a16="http://schemas.microsoft.com/office/drawing/2014/main" id="{6832BD02-BAD5-491A-A259-EF948CB8182B}"/>
              </a:ext>
            </a:extLst>
          </p:cNvPr>
          <p:cNvSpPr txBox="1"/>
          <p:nvPr/>
        </p:nvSpPr>
        <p:spPr>
          <a:xfrm>
            <a:off x="3907383" y="3198804"/>
            <a:ext cx="3134961" cy="338554"/>
          </a:xfrm>
          <a:prstGeom prst="rect">
            <a:avLst/>
          </a:prstGeom>
          <a:noFill/>
        </p:spPr>
        <p:txBody>
          <a:bodyPr wrap="none" rtlCol="0">
            <a:spAutoFit/>
          </a:bodyPr>
          <a:lstStyle/>
          <a:p>
            <a:r>
              <a:rPr lang="en-US" sz="1600"/>
              <a:t># of waves within range (</a:t>
            </a:r>
            <a:r>
              <a:rPr lang="el-GR" sz="1600"/>
              <a:t>λ</a:t>
            </a:r>
            <a:r>
              <a:rPr lang="en-US" sz="1600"/>
              <a:t>, </a:t>
            </a:r>
            <a:r>
              <a:rPr lang="el-GR" sz="1600"/>
              <a:t>λ</a:t>
            </a:r>
            <a:r>
              <a:rPr lang="en-US" sz="1600"/>
              <a:t>+d</a:t>
            </a:r>
            <a:r>
              <a:rPr lang="el-GR" sz="1600"/>
              <a:t>λ</a:t>
            </a:r>
            <a:r>
              <a:rPr lang="en-US" sz="1600"/>
              <a:t>) is </a:t>
            </a:r>
          </a:p>
        </p:txBody>
      </p:sp>
      <p:graphicFrame>
        <p:nvGraphicFramePr>
          <p:cNvPr id="18" name="Object 17">
            <a:extLst>
              <a:ext uri="{FF2B5EF4-FFF2-40B4-BE49-F238E27FC236}">
                <a16:creationId xmlns:a16="http://schemas.microsoft.com/office/drawing/2014/main" id="{C5448173-27E4-4FA1-B34C-16F45982EAC7}"/>
              </a:ext>
            </a:extLst>
          </p:cNvPr>
          <p:cNvGraphicFramePr>
            <a:graphicFrameLocks noChangeAspect="1"/>
          </p:cNvGraphicFramePr>
          <p:nvPr>
            <p:extLst>
              <p:ext uri="{D42A27DB-BD31-4B8C-83A1-F6EECF244321}">
                <p14:modId xmlns:p14="http://schemas.microsoft.com/office/powerpoint/2010/main" val="2706629020"/>
              </p:ext>
            </p:extLst>
          </p:nvPr>
        </p:nvGraphicFramePr>
        <p:xfrm>
          <a:off x="3989554" y="3665757"/>
          <a:ext cx="3587397" cy="637634"/>
        </p:xfrm>
        <a:graphic>
          <a:graphicData uri="http://schemas.openxmlformats.org/presentationml/2006/ole">
            <mc:AlternateContent xmlns:mc="http://schemas.openxmlformats.org/markup-compatibility/2006">
              <mc:Choice xmlns:v="urn:schemas-microsoft-com:vml" Requires="v">
                <p:oleObj name="Equation" r:id="rId7" imgW="3009600" imgH="533160" progId="Equation.DSMT4">
                  <p:embed/>
                </p:oleObj>
              </mc:Choice>
              <mc:Fallback>
                <p:oleObj name="Equation" r:id="rId7" imgW="3009600" imgH="533160" progId="Equation.DSMT4">
                  <p:embed/>
                  <p:pic>
                    <p:nvPicPr>
                      <p:cNvPr id="18" name="Object 17">
                        <a:extLst>
                          <a:ext uri="{FF2B5EF4-FFF2-40B4-BE49-F238E27FC236}">
                            <a16:creationId xmlns:a16="http://schemas.microsoft.com/office/drawing/2014/main" id="{C5448173-27E4-4FA1-B34C-16F45982EAC7}"/>
                          </a:ext>
                        </a:extLst>
                      </p:cNvPr>
                      <p:cNvPicPr>
                        <a:picLocks noChangeAspect="1" noChangeArrowheads="1"/>
                      </p:cNvPicPr>
                      <p:nvPr/>
                    </p:nvPicPr>
                    <p:blipFill>
                      <a:blip r:embed="rId8"/>
                      <a:srcRect/>
                      <a:stretch>
                        <a:fillRect/>
                      </a:stretch>
                    </p:blipFill>
                    <p:spPr bwMode="auto">
                      <a:xfrm>
                        <a:off x="3989554" y="3665757"/>
                        <a:ext cx="3587397" cy="637634"/>
                      </a:xfrm>
                      <a:prstGeom prst="rect">
                        <a:avLst/>
                      </a:prstGeom>
                      <a:noFill/>
                    </p:spPr>
                  </p:pic>
                </p:oleObj>
              </mc:Fallback>
            </mc:AlternateContent>
          </a:graphicData>
        </a:graphic>
      </p:graphicFrame>
      <p:pic>
        <p:nvPicPr>
          <p:cNvPr id="3086" name="Picture 14">
            <a:extLst>
              <a:ext uri="{FF2B5EF4-FFF2-40B4-BE49-F238E27FC236}">
                <a16:creationId xmlns:a16="http://schemas.microsoft.com/office/drawing/2014/main" id="{6E9A98BA-DA2C-4CCF-A29D-9AE6D416B9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19444" r="41566" b="19444"/>
          <a:stretch>
            <a:fillRect/>
          </a:stretch>
        </p:blipFill>
        <p:spPr bwMode="auto">
          <a:xfrm>
            <a:off x="8941324" y="4330954"/>
            <a:ext cx="2908169" cy="22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B5020FF9-23B3-4748-A856-497D86DECF2D}"/>
              </a:ext>
            </a:extLst>
          </p:cNvPr>
          <p:cNvSpPr txBox="1"/>
          <p:nvPr/>
        </p:nvSpPr>
        <p:spPr>
          <a:xfrm>
            <a:off x="3947841" y="5543375"/>
            <a:ext cx="1790019" cy="338554"/>
          </a:xfrm>
          <a:prstGeom prst="rect">
            <a:avLst/>
          </a:prstGeom>
          <a:noFill/>
        </p:spPr>
        <p:txBody>
          <a:bodyPr wrap="square" rtlCol="0">
            <a:spAutoFit/>
          </a:bodyPr>
          <a:lstStyle/>
          <a:p>
            <a:r>
              <a:rPr lang="en-US" sz="1600"/>
              <a:t>And radiancy is:</a:t>
            </a:r>
            <a:endParaRPr lang="en-US" sz="1400"/>
          </a:p>
        </p:txBody>
      </p:sp>
      <p:graphicFrame>
        <p:nvGraphicFramePr>
          <p:cNvPr id="6" name="Object 5">
            <a:extLst>
              <a:ext uri="{FF2B5EF4-FFF2-40B4-BE49-F238E27FC236}">
                <a16:creationId xmlns:a16="http://schemas.microsoft.com/office/drawing/2014/main" id="{FAA3EC64-C6F4-4676-91E4-B4677BB281C2}"/>
              </a:ext>
            </a:extLst>
          </p:cNvPr>
          <p:cNvGraphicFramePr>
            <a:graphicFrameLocks noChangeAspect="1"/>
          </p:cNvGraphicFramePr>
          <p:nvPr>
            <p:extLst>
              <p:ext uri="{D42A27DB-BD31-4B8C-83A1-F6EECF244321}">
                <p14:modId xmlns:p14="http://schemas.microsoft.com/office/powerpoint/2010/main" val="3252738890"/>
              </p:ext>
            </p:extLst>
          </p:nvPr>
        </p:nvGraphicFramePr>
        <p:xfrm>
          <a:off x="3991490" y="4917531"/>
          <a:ext cx="3702050" cy="488950"/>
        </p:xfrm>
        <a:graphic>
          <a:graphicData uri="http://schemas.openxmlformats.org/presentationml/2006/ole">
            <mc:AlternateContent xmlns:mc="http://schemas.openxmlformats.org/markup-compatibility/2006">
              <mc:Choice xmlns:v="urn:schemas-microsoft-com:vml" Requires="v">
                <p:oleObj name="Equation" r:id="rId10" imgW="3009600" imgH="393480" progId="Equation.DSMT4">
                  <p:embed/>
                </p:oleObj>
              </mc:Choice>
              <mc:Fallback>
                <p:oleObj name="Equation" r:id="rId10" imgW="3009600" imgH="393480" progId="Equation.DSMT4">
                  <p:embed/>
                  <p:pic>
                    <p:nvPicPr>
                      <p:cNvPr id="6" name="Object 5">
                        <a:extLst>
                          <a:ext uri="{FF2B5EF4-FFF2-40B4-BE49-F238E27FC236}">
                            <a16:creationId xmlns:a16="http://schemas.microsoft.com/office/drawing/2014/main" id="{FAA3EC64-C6F4-4676-91E4-B4677BB281C2}"/>
                          </a:ext>
                        </a:extLst>
                      </p:cNvPr>
                      <p:cNvPicPr>
                        <a:picLocks noChangeAspect="1" noChangeArrowheads="1"/>
                      </p:cNvPicPr>
                      <p:nvPr/>
                    </p:nvPicPr>
                    <p:blipFill>
                      <a:blip r:embed="rId11"/>
                      <a:srcRect/>
                      <a:stretch>
                        <a:fillRect/>
                      </a:stretch>
                    </p:blipFill>
                    <p:spPr bwMode="auto">
                      <a:xfrm>
                        <a:off x="3991490" y="4917531"/>
                        <a:ext cx="3702050" cy="48895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38614E-ABFA-4236-B81C-61EAEC251F11}"/>
              </a:ext>
            </a:extLst>
          </p:cNvPr>
          <p:cNvGraphicFramePr>
            <a:graphicFrameLocks noChangeAspect="1"/>
          </p:cNvGraphicFramePr>
          <p:nvPr>
            <p:extLst>
              <p:ext uri="{D42A27DB-BD31-4B8C-83A1-F6EECF244321}">
                <p14:modId xmlns:p14="http://schemas.microsoft.com/office/powerpoint/2010/main" val="1648019004"/>
              </p:ext>
            </p:extLst>
          </p:nvPr>
        </p:nvGraphicFramePr>
        <p:xfrm>
          <a:off x="3981450" y="5973763"/>
          <a:ext cx="4065588" cy="520700"/>
        </p:xfrm>
        <a:graphic>
          <a:graphicData uri="http://schemas.openxmlformats.org/presentationml/2006/ole">
            <mc:AlternateContent xmlns:mc="http://schemas.openxmlformats.org/markup-compatibility/2006">
              <mc:Choice xmlns:v="urn:schemas-microsoft-com:vml" Requires="v">
                <p:oleObj name="Equation" r:id="rId12" imgW="3288960" imgH="419040" progId="Equation.DSMT4">
                  <p:embed/>
                </p:oleObj>
              </mc:Choice>
              <mc:Fallback>
                <p:oleObj name="Equation" r:id="rId12" imgW="3288960" imgH="419040" progId="Equation.DSMT4">
                  <p:embed/>
                  <p:pic>
                    <p:nvPicPr>
                      <p:cNvPr id="11" name="Object 10">
                        <a:extLst>
                          <a:ext uri="{FF2B5EF4-FFF2-40B4-BE49-F238E27FC236}">
                            <a16:creationId xmlns:a16="http://schemas.microsoft.com/office/drawing/2014/main" id="{8A38614E-ABFA-4236-B81C-61EAEC251F11}"/>
                          </a:ext>
                        </a:extLst>
                      </p:cNvPr>
                      <p:cNvPicPr>
                        <a:picLocks noChangeAspect="1" noChangeArrowheads="1"/>
                      </p:cNvPicPr>
                      <p:nvPr/>
                    </p:nvPicPr>
                    <p:blipFill>
                      <a:blip r:embed="rId13"/>
                      <a:srcRect/>
                      <a:stretch>
                        <a:fillRect/>
                      </a:stretch>
                    </p:blipFill>
                    <p:spPr bwMode="auto">
                      <a:xfrm>
                        <a:off x="3981450" y="5973763"/>
                        <a:ext cx="4065588" cy="52070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1475E55-5C70-40FA-BAFA-71457D0BBFB3}"/>
              </a:ext>
            </a:extLst>
          </p:cNvPr>
          <p:cNvSpPr txBox="1"/>
          <p:nvPr/>
        </p:nvSpPr>
        <p:spPr>
          <a:xfrm>
            <a:off x="392181" y="5345108"/>
            <a:ext cx="3346699" cy="830997"/>
          </a:xfrm>
          <a:prstGeom prst="rect">
            <a:avLst/>
          </a:prstGeom>
          <a:noFill/>
        </p:spPr>
        <p:txBody>
          <a:bodyPr wrap="square" rtlCol="0">
            <a:spAutoFit/>
          </a:bodyPr>
          <a:lstStyle/>
          <a:p>
            <a:r>
              <a:rPr lang="en-US" sz="1600"/>
              <a:t>Energy of each wave depends on number of photons it carries.  Using stat mech, this is:</a:t>
            </a:r>
          </a:p>
        </p:txBody>
      </p:sp>
      <p:sp>
        <p:nvSpPr>
          <p:cNvPr id="22" name="TextBox 21">
            <a:extLst>
              <a:ext uri="{FF2B5EF4-FFF2-40B4-BE49-F238E27FC236}">
                <a16:creationId xmlns:a16="http://schemas.microsoft.com/office/drawing/2014/main" id="{837FC5CB-674C-4139-A267-9843DCABED2D}"/>
              </a:ext>
            </a:extLst>
          </p:cNvPr>
          <p:cNvSpPr txBox="1"/>
          <p:nvPr/>
        </p:nvSpPr>
        <p:spPr>
          <a:xfrm>
            <a:off x="3933444" y="4427153"/>
            <a:ext cx="2382515" cy="338554"/>
          </a:xfrm>
          <a:prstGeom prst="rect">
            <a:avLst/>
          </a:prstGeom>
          <a:noFill/>
        </p:spPr>
        <p:txBody>
          <a:bodyPr wrap="square" rtlCol="0">
            <a:spAutoFit/>
          </a:bodyPr>
          <a:lstStyle/>
          <a:p>
            <a:r>
              <a:rPr lang="en-US" sz="1600"/>
              <a:t>So energy density is:</a:t>
            </a:r>
            <a:endParaRPr lang="en-US" sz="1400"/>
          </a:p>
        </p:txBody>
      </p:sp>
      <p:graphicFrame>
        <p:nvGraphicFramePr>
          <p:cNvPr id="7" name="Object 6">
            <a:extLst>
              <a:ext uri="{FF2B5EF4-FFF2-40B4-BE49-F238E27FC236}">
                <a16:creationId xmlns:a16="http://schemas.microsoft.com/office/drawing/2014/main" id="{E5CACE0D-46F0-4069-B9DC-D58FE74F24F8}"/>
              </a:ext>
            </a:extLst>
          </p:cNvPr>
          <p:cNvGraphicFramePr>
            <a:graphicFrameLocks noChangeAspect="1"/>
          </p:cNvGraphicFramePr>
          <p:nvPr>
            <p:extLst>
              <p:ext uri="{D42A27DB-BD31-4B8C-83A1-F6EECF244321}">
                <p14:modId xmlns:p14="http://schemas.microsoft.com/office/powerpoint/2010/main" val="4277981227"/>
              </p:ext>
            </p:extLst>
          </p:nvPr>
        </p:nvGraphicFramePr>
        <p:xfrm>
          <a:off x="480765" y="6220798"/>
          <a:ext cx="2960688" cy="496887"/>
        </p:xfrm>
        <a:graphic>
          <a:graphicData uri="http://schemas.openxmlformats.org/presentationml/2006/ole">
            <mc:AlternateContent xmlns:mc="http://schemas.openxmlformats.org/markup-compatibility/2006">
              <mc:Choice xmlns:v="urn:schemas-microsoft-com:vml" Requires="v">
                <p:oleObj name="Equation" r:id="rId14" imgW="2361960" imgH="393480" progId="Equation.DSMT4">
                  <p:embed/>
                </p:oleObj>
              </mc:Choice>
              <mc:Fallback>
                <p:oleObj name="Equation" r:id="rId14" imgW="2361960" imgH="393480" progId="Equation.DSMT4">
                  <p:embed/>
                  <p:pic>
                    <p:nvPicPr>
                      <p:cNvPr id="0" name="Object 1"/>
                      <p:cNvPicPr>
                        <a:picLocks noChangeAspect="1" noChangeArrowheads="1"/>
                      </p:cNvPicPr>
                      <p:nvPr/>
                    </p:nvPicPr>
                    <p:blipFill>
                      <a:blip r:embed="rId15"/>
                      <a:srcRect/>
                      <a:stretch>
                        <a:fillRect/>
                      </a:stretch>
                    </p:blipFill>
                    <p:spPr bwMode="auto">
                      <a:xfrm>
                        <a:off x="480765" y="6220798"/>
                        <a:ext cx="2960688" cy="496887"/>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B37707A3-3FCB-FFDF-ABCB-E8820895D118}"/>
              </a:ext>
            </a:extLst>
          </p:cNvPr>
          <p:cNvSpPr txBox="1"/>
          <p:nvPr/>
        </p:nvSpPr>
        <p:spPr>
          <a:xfrm>
            <a:off x="8827927" y="2309542"/>
            <a:ext cx="3134961" cy="1569660"/>
          </a:xfrm>
          <a:prstGeom prst="rect">
            <a:avLst/>
          </a:prstGeom>
          <a:solidFill>
            <a:srgbClr val="00CCFF"/>
          </a:solidFill>
        </p:spPr>
        <p:txBody>
          <a:bodyPr wrap="square" rtlCol="0">
            <a:spAutoFit/>
          </a:bodyPr>
          <a:lstStyle/>
          <a:p>
            <a:r>
              <a:rPr lang="en-US" sz="1600"/>
              <a:t>Can argue individual modes are all in thermal equilibrium with each other.  Each has energy levels nE</a:t>
            </a:r>
            <a:r>
              <a:rPr lang="el-GR" sz="1600" baseline="-25000"/>
              <a:t> λ</a:t>
            </a:r>
            <a:r>
              <a:rPr lang="en-US" sz="1600"/>
              <a:t>, where n = 0, 1, 2, ..., ∞ photons.  And work out the expected energy E</a:t>
            </a:r>
            <a:r>
              <a:rPr lang="el-GR" sz="1600" baseline="-25000"/>
              <a:t>γ</a:t>
            </a:r>
            <a:r>
              <a:rPr lang="en-US" sz="1600"/>
              <a:t> = dln(Z)/d</a:t>
            </a:r>
            <a:r>
              <a:rPr lang="el-GR" sz="1600"/>
              <a:t>β</a:t>
            </a:r>
            <a:r>
              <a:rPr lang="en-US" sz="1600"/>
              <a:t>, where Z = </a:t>
            </a:r>
            <a:r>
              <a:rPr lang="el-GR" sz="1600"/>
              <a:t>Σ</a:t>
            </a:r>
            <a:r>
              <a:rPr lang="en-US" sz="1600" baseline="-25000"/>
              <a:t>n</a:t>
            </a:r>
            <a:r>
              <a:rPr lang="en-US" sz="1600"/>
              <a:t>e</a:t>
            </a:r>
            <a:r>
              <a:rPr lang="en-US" sz="1600" baseline="30000"/>
              <a:t>-</a:t>
            </a:r>
            <a:r>
              <a:rPr lang="el-GR" sz="1600" baseline="30000"/>
              <a:t>β</a:t>
            </a:r>
            <a:r>
              <a:rPr lang="en-US" sz="1600" baseline="30000"/>
              <a:t>nE_</a:t>
            </a:r>
            <a:r>
              <a:rPr lang="el-GR" sz="1600" baseline="30000"/>
              <a:t>λ</a:t>
            </a:r>
            <a:r>
              <a:rPr lang="en-US" sz="1600"/>
              <a:t>.  </a:t>
            </a:r>
          </a:p>
        </p:txBody>
      </p:sp>
      <mc:AlternateContent xmlns:mc="http://schemas.openxmlformats.org/markup-compatibility/2006" xmlns:p14="http://schemas.microsoft.com/office/powerpoint/2010/main">
        <mc:Choice Requires="p14">
          <p:contentPart p14:bwMode="auto" r:id="rId16">
            <p14:nvContentPartPr>
              <p14:cNvPr id="8" name="Ink 7">
                <a:extLst>
                  <a:ext uri="{FF2B5EF4-FFF2-40B4-BE49-F238E27FC236}">
                    <a16:creationId xmlns:a16="http://schemas.microsoft.com/office/drawing/2014/main" id="{91A6D133-FEFB-99E3-4231-780FAC9329AF}"/>
                  </a:ext>
                </a:extLst>
              </p14:cNvPr>
              <p14:cNvContentPartPr/>
              <p14:nvPr/>
            </p14:nvContentPartPr>
            <p14:xfrm>
              <a:off x="6624200" y="4763080"/>
              <a:ext cx="360" cy="2160"/>
            </p14:xfrm>
          </p:contentPart>
        </mc:Choice>
        <mc:Fallback xmlns="">
          <p:pic>
            <p:nvPicPr>
              <p:cNvPr id="8" name="Ink 7">
                <a:extLst>
                  <a:ext uri="{FF2B5EF4-FFF2-40B4-BE49-F238E27FC236}">
                    <a16:creationId xmlns:a16="http://schemas.microsoft.com/office/drawing/2014/main" id="{91A6D133-FEFB-99E3-4231-780FAC9329AF}"/>
                  </a:ext>
                </a:extLst>
              </p:cNvPr>
              <p:cNvPicPr/>
              <p:nvPr/>
            </p:nvPicPr>
            <p:blipFill>
              <a:blip r:embed="rId17"/>
              <a:stretch>
                <a:fillRect/>
              </a:stretch>
            </p:blipFill>
            <p:spPr>
              <a:xfrm>
                <a:off x="6615200" y="4754440"/>
                <a:ext cx="18000" cy="198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9" name="Ink 8">
                <a:extLst>
                  <a:ext uri="{FF2B5EF4-FFF2-40B4-BE49-F238E27FC236}">
                    <a16:creationId xmlns:a16="http://schemas.microsoft.com/office/drawing/2014/main" id="{15015C27-FA4F-DB30-EF49-8B766C63625D}"/>
                  </a:ext>
                </a:extLst>
              </p14:cNvPr>
              <p14:cNvContentPartPr/>
              <p14:nvPr/>
            </p14:nvContentPartPr>
            <p14:xfrm>
              <a:off x="4756880" y="4104640"/>
              <a:ext cx="4042080" cy="2713680"/>
            </p14:xfrm>
          </p:contentPart>
        </mc:Choice>
        <mc:Fallback xmlns="">
          <p:pic>
            <p:nvPicPr>
              <p:cNvPr id="9" name="Ink 8">
                <a:extLst>
                  <a:ext uri="{FF2B5EF4-FFF2-40B4-BE49-F238E27FC236}">
                    <a16:creationId xmlns:a16="http://schemas.microsoft.com/office/drawing/2014/main" id="{15015C27-FA4F-DB30-EF49-8B766C63625D}"/>
                  </a:ext>
                </a:extLst>
              </p:cNvPr>
              <p:cNvPicPr/>
              <p:nvPr/>
            </p:nvPicPr>
            <p:blipFill>
              <a:blip r:embed="rId19"/>
              <a:stretch>
                <a:fillRect/>
              </a:stretch>
            </p:blipFill>
            <p:spPr>
              <a:xfrm>
                <a:off x="4750760" y="4098160"/>
                <a:ext cx="4054320" cy="27259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3" name="Ink 12">
                <a:extLst>
                  <a:ext uri="{FF2B5EF4-FFF2-40B4-BE49-F238E27FC236}">
                    <a16:creationId xmlns:a16="http://schemas.microsoft.com/office/drawing/2014/main" id="{85726931-00B3-5C67-5FEC-9AEC20DFC37F}"/>
                  </a:ext>
                </a:extLst>
              </p14:cNvPr>
              <p14:cNvContentPartPr/>
              <p14:nvPr/>
            </p14:nvContentPartPr>
            <p14:xfrm>
              <a:off x="1921880" y="6360040"/>
              <a:ext cx="2823120" cy="427680"/>
            </p14:xfrm>
          </p:contentPart>
        </mc:Choice>
        <mc:Fallback xmlns="">
          <p:pic>
            <p:nvPicPr>
              <p:cNvPr id="13" name="Ink 12">
                <a:extLst>
                  <a:ext uri="{FF2B5EF4-FFF2-40B4-BE49-F238E27FC236}">
                    <a16:creationId xmlns:a16="http://schemas.microsoft.com/office/drawing/2014/main" id="{85726931-00B3-5C67-5FEC-9AEC20DFC37F}"/>
                  </a:ext>
                </a:extLst>
              </p:cNvPr>
              <p:cNvPicPr/>
              <p:nvPr/>
            </p:nvPicPr>
            <p:blipFill>
              <a:blip r:embed="rId21"/>
              <a:stretch>
                <a:fillRect/>
              </a:stretch>
            </p:blipFill>
            <p:spPr>
              <a:xfrm>
                <a:off x="1915760" y="6353920"/>
                <a:ext cx="2835360" cy="439920"/>
              </a:xfrm>
              <a:prstGeom prst="rect">
                <a:avLst/>
              </a:prstGeom>
            </p:spPr>
          </p:pic>
        </mc:Fallback>
      </mc:AlternateContent>
    </p:spTree>
    <p:extLst>
      <p:ext uri="{BB962C8B-B14F-4D97-AF65-F5344CB8AC3E}">
        <p14:creationId xmlns:p14="http://schemas.microsoft.com/office/powerpoint/2010/main" val="429263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270886" y="161001"/>
            <a:ext cx="5238096" cy="584775"/>
          </a:xfrm>
          <a:prstGeom prst="rect">
            <a:avLst/>
          </a:prstGeom>
          <a:noFill/>
        </p:spPr>
        <p:txBody>
          <a:bodyPr wrap="square" rtlCol="0">
            <a:spAutoFit/>
          </a:bodyPr>
          <a:lstStyle/>
          <a:p>
            <a:r>
              <a:rPr lang="en-US" sz="3200" b="1" u="sng"/>
              <a:t>Hilbert Space</a:t>
            </a:r>
            <a:endParaRPr lang="en-US" sz="3600" b="1" u="sng"/>
          </a:p>
        </p:txBody>
      </p:sp>
      <p:sp>
        <p:nvSpPr>
          <p:cNvPr id="32" name="TextBox 31">
            <a:extLst>
              <a:ext uri="{FF2B5EF4-FFF2-40B4-BE49-F238E27FC236}">
                <a16:creationId xmlns:a16="http://schemas.microsoft.com/office/drawing/2014/main" id="{B9C87F2E-5B23-4825-9C8C-6A5C46C08B98}"/>
              </a:ext>
            </a:extLst>
          </p:cNvPr>
          <p:cNvSpPr txBox="1"/>
          <p:nvPr/>
        </p:nvSpPr>
        <p:spPr>
          <a:xfrm>
            <a:off x="650448" y="787239"/>
            <a:ext cx="10303498" cy="369332"/>
          </a:xfrm>
          <a:prstGeom prst="rect">
            <a:avLst/>
          </a:prstGeom>
          <a:noFill/>
        </p:spPr>
        <p:txBody>
          <a:bodyPr wrap="square" rtlCol="0">
            <a:spAutoFit/>
          </a:bodyPr>
          <a:lstStyle/>
          <a:p>
            <a:r>
              <a:rPr lang="en-US"/>
              <a:t>First a prelude on Hibert Space properties…</a:t>
            </a:r>
          </a:p>
        </p:txBody>
      </p:sp>
      <p:graphicFrame>
        <p:nvGraphicFramePr>
          <p:cNvPr id="55" name="Object 54">
            <a:extLst>
              <a:ext uri="{FF2B5EF4-FFF2-40B4-BE49-F238E27FC236}">
                <a16:creationId xmlns:a16="http://schemas.microsoft.com/office/drawing/2014/main" id="{743830DF-0790-4DD2-A0BD-079DBB473C3B}"/>
              </a:ext>
            </a:extLst>
          </p:cNvPr>
          <p:cNvGraphicFramePr>
            <a:graphicFrameLocks noChangeAspect="1"/>
          </p:cNvGraphicFramePr>
          <p:nvPr>
            <p:extLst>
              <p:ext uri="{D42A27DB-BD31-4B8C-83A1-F6EECF244321}">
                <p14:modId xmlns:p14="http://schemas.microsoft.com/office/powerpoint/2010/main" val="630268727"/>
              </p:ext>
            </p:extLst>
          </p:nvPr>
        </p:nvGraphicFramePr>
        <p:xfrm>
          <a:off x="735288" y="1212235"/>
          <a:ext cx="7899400" cy="1201737"/>
        </p:xfrm>
        <a:graphic>
          <a:graphicData uri="http://schemas.openxmlformats.org/presentationml/2006/ole">
            <mc:AlternateContent xmlns:mc="http://schemas.openxmlformats.org/markup-compatibility/2006">
              <mc:Choice xmlns:v="urn:schemas-microsoft-com:vml" Requires="v">
                <p:oleObj name="Equation" r:id="rId2" imgW="6553080" imgH="990360" progId="Equation.DSMT4">
                  <p:embed/>
                </p:oleObj>
              </mc:Choice>
              <mc:Fallback>
                <p:oleObj name="Equation" r:id="rId2" imgW="6553080" imgH="990360" progId="Equation.DSMT4">
                  <p:embed/>
                  <p:pic>
                    <p:nvPicPr>
                      <p:cNvPr id="51" name="Object 50">
                        <a:extLst>
                          <a:ext uri="{FF2B5EF4-FFF2-40B4-BE49-F238E27FC236}">
                            <a16:creationId xmlns:a16="http://schemas.microsoft.com/office/drawing/2014/main" id="{DF9CD0D5-17D3-4A0A-902E-CF683396265A}"/>
                          </a:ext>
                        </a:extLst>
                      </p:cNvPr>
                      <p:cNvPicPr>
                        <a:picLocks noChangeAspect="1" noChangeArrowheads="1"/>
                      </p:cNvPicPr>
                      <p:nvPr/>
                    </p:nvPicPr>
                    <p:blipFill>
                      <a:blip r:embed="rId3"/>
                      <a:srcRect/>
                      <a:stretch>
                        <a:fillRect/>
                      </a:stretch>
                    </p:blipFill>
                    <p:spPr bwMode="auto">
                      <a:xfrm>
                        <a:off x="735288" y="1212235"/>
                        <a:ext cx="7899400" cy="1201737"/>
                      </a:xfrm>
                      <a:prstGeom prst="rect">
                        <a:avLst/>
                      </a:prstGeom>
                      <a:solidFill>
                        <a:srgbClr val="CCFFCC"/>
                      </a:solidFill>
                    </p:spPr>
                  </p:pic>
                </p:oleObj>
              </mc:Fallback>
            </mc:AlternateContent>
          </a:graphicData>
        </a:graphic>
      </p:graphicFrame>
      <p:graphicFrame>
        <p:nvGraphicFramePr>
          <p:cNvPr id="54" name="Object 53">
            <a:extLst>
              <a:ext uri="{FF2B5EF4-FFF2-40B4-BE49-F238E27FC236}">
                <a16:creationId xmlns:a16="http://schemas.microsoft.com/office/drawing/2014/main" id="{304C6548-CBAF-47D6-9627-AE52C55C5994}"/>
              </a:ext>
            </a:extLst>
          </p:cNvPr>
          <p:cNvGraphicFramePr>
            <a:graphicFrameLocks noChangeAspect="1"/>
          </p:cNvGraphicFramePr>
          <p:nvPr>
            <p:extLst>
              <p:ext uri="{D42A27DB-BD31-4B8C-83A1-F6EECF244321}">
                <p14:modId xmlns:p14="http://schemas.microsoft.com/office/powerpoint/2010/main" val="2847067241"/>
              </p:ext>
            </p:extLst>
          </p:nvPr>
        </p:nvGraphicFramePr>
        <p:xfrm>
          <a:off x="731020" y="2655151"/>
          <a:ext cx="5128965" cy="646325"/>
        </p:xfrm>
        <a:graphic>
          <a:graphicData uri="http://schemas.openxmlformats.org/presentationml/2006/ole">
            <mc:AlternateContent xmlns:mc="http://schemas.openxmlformats.org/markup-compatibility/2006">
              <mc:Choice xmlns:v="urn:schemas-microsoft-com:vml" Requires="v">
                <p:oleObj name="Equation" r:id="rId4" imgW="4101840" imgH="507960" progId="Equation.DSMT4">
                  <p:embed/>
                </p:oleObj>
              </mc:Choice>
              <mc:Fallback>
                <p:oleObj name="Equation" r:id="rId4" imgW="4101840" imgH="507960" progId="Equation.DSMT4">
                  <p:embed/>
                  <p:pic>
                    <p:nvPicPr>
                      <p:cNvPr id="0" name="Object 52"/>
                      <p:cNvPicPr>
                        <a:picLocks noChangeAspect="1" noChangeArrowheads="1"/>
                      </p:cNvPicPr>
                      <p:nvPr/>
                    </p:nvPicPr>
                    <p:blipFill>
                      <a:blip r:embed="rId5"/>
                      <a:srcRect/>
                      <a:stretch>
                        <a:fillRect/>
                      </a:stretch>
                    </p:blipFill>
                    <p:spPr bwMode="auto">
                      <a:xfrm>
                        <a:off x="731020" y="2655151"/>
                        <a:ext cx="5128965" cy="646325"/>
                      </a:xfrm>
                      <a:prstGeom prst="rect">
                        <a:avLst/>
                      </a:prstGeom>
                      <a:solidFill>
                        <a:srgbClr val="CCFFCC"/>
                      </a:solidFill>
                    </p:spPr>
                  </p:pic>
                </p:oleObj>
              </mc:Fallback>
            </mc:AlternateContent>
          </a:graphicData>
        </a:graphic>
      </p:graphicFrame>
      <p:graphicFrame>
        <p:nvGraphicFramePr>
          <p:cNvPr id="57" name="Object 56">
            <a:extLst>
              <a:ext uri="{FF2B5EF4-FFF2-40B4-BE49-F238E27FC236}">
                <a16:creationId xmlns:a16="http://schemas.microsoft.com/office/drawing/2014/main" id="{3BF48DA1-6DF2-4700-8B20-985F4C064888}"/>
              </a:ext>
            </a:extLst>
          </p:cNvPr>
          <p:cNvGraphicFramePr>
            <a:graphicFrameLocks noChangeAspect="1"/>
          </p:cNvGraphicFramePr>
          <p:nvPr>
            <p:extLst>
              <p:ext uri="{D42A27DB-BD31-4B8C-83A1-F6EECF244321}">
                <p14:modId xmlns:p14="http://schemas.microsoft.com/office/powerpoint/2010/main" val="3588365702"/>
              </p:ext>
            </p:extLst>
          </p:nvPr>
        </p:nvGraphicFramePr>
        <p:xfrm>
          <a:off x="7408863" y="2725738"/>
          <a:ext cx="1898650" cy="368300"/>
        </p:xfrm>
        <a:graphic>
          <a:graphicData uri="http://schemas.openxmlformats.org/presentationml/2006/ole">
            <mc:AlternateContent xmlns:mc="http://schemas.openxmlformats.org/markup-compatibility/2006">
              <mc:Choice xmlns:v="urn:schemas-microsoft-com:vml" Requires="v">
                <p:oleObj name="Equation" r:id="rId6" imgW="1371600" imgH="266700" progId="Equation.DSMT4">
                  <p:embed/>
                </p:oleObj>
              </mc:Choice>
              <mc:Fallback>
                <p:oleObj name="Equation" r:id="rId6" imgW="1371600" imgH="266700"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8863" y="2725738"/>
                        <a:ext cx="1898650" cy="368300"/>
                      </a:xfrm>
                      <a:prstGeom prst="rect">
                        <a:avLst/>
                      </a:prstGeom>
                      <a:solidFill>
                        <a:srgbClr val="CCFFCC"/>
                      </a:solidFill>
                    </p:spPr>
                  </p:pic>
                </p:oleObj>
              </mc:Fallback>
            </mc:AlternateContent>
          </a:graphicData>
        </a:graphic>
      </p:graphicFrame>
      <p:sp>
        <p:nvSpPr>
          <p:cNvPr id="59" name="TextBox 58">
            <a:extLst>
              <a:ext uri="{FF2B5EF4-FFF2-40B4-BE49-F238E27FC236}">
                <a16:creationId xmlns:a16="http://schemas.microsoft.com/office/drawing/2014/main" id="{06AF5CCB-F8A3-4D4C-8DDC-53624EAD4720}"/>
              </a:ext>
            </a:extLst>
          </p:cNvPr>
          <p:cNvSpPr txBox="1"/>
          <p:nvPr/>
        </p:nvSpPr>
        <p:spPr>
          <a:xfrm>
            <a:off x="5967571" y="2756012"/>
            <a:ext cx="1333185" cy="338554"/>
          </a:xfrm>
          <a:prstGeom prst="rect">
            <a:avLst/>
          </a:prstGeom>
          <a:noFill/>
        </p:spPr>
        <p:txBody>
          <a:bodyPr wrap="none" rtlCol="0">
            <a:spAutoFit/>
          </a:bodyPr>
          <a:lstStyle/>
          <a:p>
            <a:r>
              <a:rPr lang="en-US" sz="1600"/>
              <a:t>It follows that</a:t>
            </a:r>
            <a:endParaRPr lang="en-US"/>
          </a:p>
        </p:txBody>
      </p:sp>
      <p:sp>
        <p:nvSpPr>
          <p:cNvPr id="60" name="TextBox 59">
            <a:extLst>
              <a:ext uri="{FF2B5EF4-FFF2-40B4-BE49-F238E27FC236}">
                <a16:creationId xmlns:a16="http://schemas.microsoft.com/office/drawing/2014/main" id="{F90AFE08-2464-40EB-B5AE-8CAE80940CD4}"/>
              </a:ext>
            </a:extLst>
          </p:cNvPr>
          <p:cNvSpPr txBox="1"/>
          <p:nvPr/>
        </p:nvSpPr>
        <p:spPr>
          <a:xfrm>
            <a:off x="650448" y="4981621"/>
            <a:ext cx="6081092" cy="830997"/>
          </a:xfrm>
          <a:prstGeom prst="rect">
            <a:avLst/>
          </a:prstGeom>
          <a:noFill/>
        </p:spPr>
        <p:txBody>
          <a:bodyPr wrap="square" rtlCol="0">
            <a:spAutoFit/>
          </a:bodyPr>
          <a:lstStyle/>
          <a:p>
            <a:r>
              <a:rPr lang="en-US" sz="1600" b="1"/>
              <a:t>Properties of Hermitian Operators</a:t>
            </a:r>
          </a:p>
          <a:p>
            <a:r>
              <a:rPr lang="en-US" sz="1600"/>
              <a:t>Hermitian operators have real eigenvalues, and eigenvectors corresponding to different eigenvalues are orthogonal:</a:t>
            </a:r>
            <a:endParaRPr lang="en-US"/>
          </a:p>
        </p:txBody>
      </p:sp>
      <p:graphicFrame>
        <p:nvGraphicFramePr>
          <p:cNvPr id="63" name="Object 62">
            <a:extLst>
              <a:ext uri="{FF2B5EF4-FFF2-40B4-BE49-F238E27FC236}">
                <a16:creationId xmlns:a16="http://schemas.microsoft.com/office/drawing/2014/main" id="{7C34BEB0-717B-4369-939D-DB1952F73300}"/>
              </a:ext>
            </a:extLst>
          </p:cNvPr>
          <p:cNvGraphicFramePr>
            <a:graphicFrameLocks noChangeAspect="1"/>
          </p:cNvGraphicFramePr>
          <p:nvPr>
            <p:extLst>
              <p:ext uri="{D42A27DB-BD31-4B8C-83A1-F6EECF244321}">
                <p14:modId xmlns:p14="http://schemas.microsoft.com/office/powerpoint/2010/main" val="1525133602"/>
              </p:ext>
            </p:extLst>
          </p:nvPr>
        </p:nvGraphicFramePr>
        <p:xfrm>
          <a:off x="750888" y="5966367"/>
          <a:ext cx="4806950" cy="706438"/>
        </p:xfrm>
        <a:graphic>
          <a:graphicData uri="http://schemas.openxmlformats.org/presentationml/2006/ole">
            <mc:AlternateContent xmlns:mc="http://schemas.openxmlformats.org/markup-compatibility/2006">
              <mc:Choice xmlns:v="urn:schemas-microsoft-com:vml" Requires="v">
                <p:oleObj name="Equation" r:id="rId8" imgW="3784320" imgH="558720" progId="Equation.DSMT4">
                  <p:embed/>
                </p:oleObj>
              </mc:Choice>
              <mc:Fallback>
                <p:oleObj name="Equation" r:id="rId8" imgW="3784320" imgH="558720" progId="Equation.DSMT4">
                  <p:embed/>
                  <p:pic>
                    <p:nvPicPr>
                      <p:cNvPr id="0" name="Object 81"/>
                      <p:cNvPicPr>
                        <a:picLocks noChangeAspect="1" noChangeArrowheads="1"/>
                      </p:cNvPicPr>
                      <p:nvPr/>
                    </p:nvPicPr>
                    <p:blipFill>
                      <a:blip r:embed="rId9"/>
                      <a:srcRect/>
                      <a:stretch>
                        <a:fillRect/>
                      </a:stretch>
                    </p:blipFill>
                    <p:spPr bwMode="auto">
                      <a:xfrm>
                        <a:off x="750888" y="5966367"/>
                        <a:ext cx="4806950" cy="706438"/>
                      </a:xfrm>
                      <a:prstGeom prst="rect">
                        <a:avLst/>
                      </a:prstGeom>
                      <a:noFill/>
                    </p:spPr>
                  </p:pic>
                </p:oleObj>
              </mc:Fallback>
            </mc:AlternateContent>
          </a:graphicData>
        </a:graphic>
      </p:graphicFrame>
      <p:graphicFrame>
        <p:nvGraphicFramePr>
          <p:cNvPr id="3073" name="Object 3072">
            <a:extLst>
              <a:ext uri="{FF2B5EF4-FFF2-40B4-BE49-F238E27FC236}">
                <a16:creationId xmlns:a16="http://schemas.microsoft.com/office/drawing/2014/main" id="{4C13E2A3-2D0B-46A1-BF23-83BD7947D27F}"/>
              </a:ext>
            </a:extLst>
          </p:cNvPr>
          <p:cNvGraphicFramePr>
            <a:graphicFrameLocks noChangeAspect="1"/>
          </p:cNvGraphicFramePr>
          <p:nvPr>
            <p:extLst>
              <p:ext uri="{D42A27DB-BD31-4B8C-83A1-F6EECF244321}">
                <p14:modId xmlns:p14="http://schemas.microsoft.com/office/powerpoint/2010/main" val="1621529206"/>
              </p:ext>
            </p:extLst>
          </p:nvPr>
        </p:nvGraphicFramePr>
        <p:xfrm>
          <a:off x="6634164" y="5956359"/>
          <a:ext cx="4181403" cy="705637"/>
        </p:xfrm>
        <a:graphic>
          <a:graphicData uri="http://schemas.openxmlformats.org/presentationml/2006/ole">
            <mc:AlternateContent xmlns:mc="http://schemas.openxmlformats.org/markup-compatibility/2006">
              <mc:Choice xmlns:v="urn:schemas-microsoft-com:vml" Requires="v">
                <p:oleObj name="Equation" r:id="rId10" imgW="3289300" imgH="558800" progId="Equation.DSMT4">
                  <p:embed/>
                </p:oleObj>
              </mc:Choice>
              <mc:Fallback>
                <p:oleObj name="Equation" r:id="rId10" imgW="3289300" imgH="558800" progId="Equation.DSMT4">
                  <p:embed/>
                  <p:pic>
                    <p:nvPicPr>
                      <p:cNvPr id="0" name="Object 8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34164" y="5956359"/>
                        <a:ext cx="4181403" cy="705637"/>
                      </a:xfrm>
                      <a:prstGeom prst="rect">
                        <a:avLst/>
                      </a:prstGeom>
                      <a:noFill/>
                    </p:spPr>
                  </p:pic>
                </p:oleObj>
              </mc:Fallback>
            </mc:AlternateContent>
          </a:graphicData>
        </a:graphic>
      </p:graphicFrame>
      <p:graphicFrame>
        <p:nvGraphicFramePr>
          <p:cNvPr id="3077" name="Object 3076">
            <a:extLst>
              <a:ext uri="{FF2B5EF4-FFF2-40B4-BE49-F238E27FC236}">
                <a16:creationId xmlns:a16="http://schemas.microsoft.com/office/drawing/2014/main" id="{AAA2B66F-4AE9-4A45-8637-C6B019788BB4}"/>
              </a:ext>
            </a:extLst>
          </p:cNvPr>
          <p:cNvGraphicFramePr>
            <a:graphicFrameLocks noChangeAspect="1"/>
          </p:cNvGraphicFramePr>
          <p:nvPr>
            <p:extLst>
              <p:ext uri="{D42A27DB-BD31-4B8C-83A1-F6EECF244321}">
                <p14:modId xmlns:p14="http://schemas.microsoft.com/office/powerpoint/2010/main" val="191078275"/>
              </p:ext>
            </p:extLst>
          </p:nvPr>
        </p:nvGraphicFramePr>
        <p:xfrm>
          <a:off x="750888" y="4470989"/>
          <a:ext cx="3562943" cy="424520"/>
        </p:xfrm>
        <a:graphic>
          <a:graphicData uri="http://schemas.openxmlformats.org/presentationml/2006/ole">
            <mc:AlternateContent xmlns:mc="http://schemas.openxmlformats.org/markup-compatibility/2006">
              <mc:Choice xmlns:v="urn:schemas-microsoft-com:vml" Requires="v">
                <p:oleObj name="Equation" r:id="rId12" imgW="2984400" imgH="355320" progId="Equation.DSMT4">
                  <p:embed/>
                </p:oleObj>
              </mc:Choice>
              <mc:Fallback>
                <p:oleObj name="Equation" r:id="rId12" imgW="2984400" imgH="355320" progId="Equation.DSMT4">
                  <p:embed/>
                  <p:pic>
                    <p:nvPicPr>
                      <p:cNvPr id="0" name=""/>
                      <p:cNvPicPr/>
                      <p:nvPr/>
                    </p:nvPicPr>
                    <p:blipFill>
                      <a:blip r:embed="rId13"/>
                      <a:stretch>
                        <a:fillRect/>
                      </a:stretch>
                    </p:blipFill>
                    <p:spPr>
                      <a:xfrm>
                        <a:off x="750888" y="4470989"/>
                        <a:ext cx="3562943" cy="424520"/>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1BA00481-940C-4BE6-9853-FB9D4FD4F44D}"/>
              </a:ext>
            </a:extLst>
          </p:cNvPr>
          <p:cNvSpPr/>
          <p:nvPr/>
        </p:nvSpPr>
        <p:spPr>
          <a:xfrm>
            <a:off x="650216" y="3455225"/>
            <a:ext cx="5008294" cy="369332"/>
          </a:xfrm>
          <a:prstGeom prst="rect">
            <a:avLst/>
          </a:prstGeom>
        </p:spPr>
        <p:txBody>
          <a:bodyPr wrap="none">
            <a:spAutoFit/>
          </a:bodyPr>
          <a:lstStyle/>
          <a:p>
            <a:r>
              <a:rPr lang="en-US" b="1"/>
              <a:t>Representation of vectors and operators in a basis</a:t>
            </a:r>
          </a:p>
        </p:txBody>
      </p:sp>
      <p:graphicFrame>
        <p:nvGraphicFramePr>
          <p:cNvPr id="15" name="Object 14">
            <a:extLst>
              <a:ext uri="{FF2B5EF4-FFF2-40B4-BE49-F238E27FC236}">
                <a16:creationId xmlns:a16="http://schemas.microsoft.com/office/drawing/2014/main" id="{D523AEC9-EB45-4A1E-A10B-C618F76CBD72}"/>
              </a:ext>
            </a:extLst>
          </p:cNvPr>
          <p:cNvGraphicFramePr>
            <a:graphicFrameLocks noChangeAspect="1"/>
          </p:cNvGraphicFramePr>
          <p:nvPr>
            <p:extLst>
              <p:ext uri="{D42A27DB-BD31-4B8C-83A1-F6EECF244321}">
                <p14:modId xmlns:p14="http://schemas.microsoft.com/office/powerpoint/2010/main" val="1897451766"/>
              </p:ext>
            </p:extLst>
          </p:nvPr>
        </p:nvGraphicFramePr>
        <p:xfrm>
          <a:off x="750888" y="3884036"/>
          <a:ext cx="2978168" cy="480234"/>
        </p:xfrm>
        <a:graphic>
          <a:graphicData uri="http://schemas.openxmlformats.org/presentationml/2006/ole">
            <mc:AlternateContent xmlns:mc="http://schemas.openxmlformats.org/markup-compatibility/2006">
              <mc:Choice xmlns:v="urn:schemas-microsoft-com:vml" Requires="v">
                <p:oleObj name="Equation" r:id="rId14" imgW="2209680" imgH="355320" progId="Equation.DSMT4">
                  <p:embed/>
                </p:oleObj>
              </mc:Choice>
              <mc:Fallback>
                <p:oleObj name="Equation" r:id="rId14" imgW="2209680" imgH="355320" progId="Equation.DSMT4">
                  <p:embed/>
                  <p:pic>
                    <p:nvPicPr>
                      <p:cNvPr id="3077" name="Object 3076">
                        <a:extLst>
                          <a:ext uri="{FF2B5EF4-FFF2-40B4-BE49-F238E27FC236}">
                            <a16:creationId xmlns:a16="http://schemas.microsoft.com/office/drawing/2014/main" id="{AAA2B66F-4AE9-4A45-8637-C6B019788BB4}"/>
                          </a:ext>
                        </a:extLst>
                      </p:cNvPr>
                      <p:cNvPicPr/>
                      <p:nvPr/>
                    </p:nvPicPr>
                    <p:blipFill>
                      <a:blip r:embed="rId15"/>
                      <a:stretch>
                        <a:fillRect/>
                      </a:stretch>
                    </p:blipFill>
                    <p:spPr>
                      <a:xfrm>
                        <a:off x="750888" y="3884036"/>
                        <a:ext cx="2978168" cy="48023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726CF45-2E26-4478-81AE-2DB0769B27E3}"/>
              </a:ext>
            </a:extLst>
          </p:cNvPr>
          <p:cNvGraphicFramePr>
            <a:graphicFrameLocks noChangeAspect="1"/>
          </p:cNvGraphicFramePr>
          <p:nvPr>
            <p:extLst>
              <p:ext uri="{D42A27DB-BD31-4B8C-83A1-F6EECF244321}">
                <p14:modId xmlns:p14="http://schemas.microsoft.com/office/powerpoint/2010/main" val="483648783"/>
              </p:ext>
            </p:extLst>
          </p:nvPr>
        </p:nvGraphicFramePr>
        <p:xfrm>
          <a:off x="4884227" y="3839894"/>
          <a:ext cx="3640137" cy="831850"/>
        </p:xfrm>
        <a:graphic>
          <a:graphicData uri="http://schemas.openxmlformats.org/presentationml/2006/ole">
            <mc:AlternateContent xmlns:mc="http://schemas.openxmlformats.org/markup-compatibility/2006">
              <mc:Choice xmlns:v="urn:schemas-microsoft-com:vml" Requires="v">
                <p:oleObj name="Equation" r:id="rId16" imgW="3352680" imgH="761760" progId="Equation.DSMT4">
                  <p:embed/>
                </p:oleObj>
              </mc:Choice>
              <mc:Fallback>
                <p:oleObj name="Equation" r:id="rId16" imgW="3352680" imgH="761760" progId="Equation.DSMT4">
                  <p:embed/>
                  <p:pic>
                    <p:nvPicPr>
                      <p:cNvPr id="0" name="Object 119"/>
                      <p:cNvPicPr>
                        <a:picLocks noChangeAspect="1" noChangeArrowheads="1"/>
                      </p:cNvPicPr>
                      <p:nvPr/>
                    </p:nvPicPr>
                    <p:blipFill>
                      <a:blip r:embed="rId17"/>
                      <a:srcRect/>
                      <a:stretch>
                        <a:fillRect/>
                      </a:stretch>
                    </p:blipFill>
                    <p:spPr bwMode="auto">
                      <a:xfrm>
                        <a:off x="4884227" y="3839894"/>
                        <a:ext cx="3640137" cy="831850"/>
                      </a:xfrm>
                      <a:prstGeom prst="rect">
                        <a:avLst/>
                      </a:prstGeom>
                      <a:noFill/>
                    </p:spPr>
                  </p:pic>
                </p:oleObj>
              </mc:Fallback>
            </mc:AlternateContent>
          </a:graphicData>
        </a:graphic>
      </p:graphicFrame>
    </p:spTree>
    <p:extLst>
      <p:ext uri="{BB962C8B-B14F-4D97-AF65-F5344CB8AC3E}">
        <p14:creationId xmlns:p14="http://schemas.microsoft.com/office/powerpoint/2010/main" val="3584254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470631" y="164625"/>
            <a:ext cx="5238096" cy="584775"/>
          </a:xfrm>
          <a:prstGeom prst="rect">
            <a:avLst/>
          </a:prstGeom>
          <a:noFill/>
        </p:spPr>
        <p:txBody>
          <a:bodyPr wrap="square" rtlCol="0">
            <a:spAutoFit/>
          </a:bodyPr>
          <a:lstStyle/>
          <a:p>
            <a:r>
              <a:rPr lang="en-US" sz="3200" b="1" u="sng"/>
              <a:t>Hilbert Space</a:t>
            </a:r>
            <a:endParaRPr lang="en-US" sz="3600" b="1" u="sng"/>
          </a:p>
        </p:txBody>
      </p:sp>
      <p:graphicFrame>
        <p:nvGraphicFramePr>
          <p:cNvPr id="3076" name="Object 3075">
            <a:extLst>
              <a:ext uri="{FF2B5EF4-FFF2-40B4-BE49-F238E27FC236}">
                <a16:creationId xmlns:a16="http://schemas.microsoft.com/office/drawing/2014/main" id="{44B60D1B-E990-4F73-B1B8-AAB69209E05A}"/>
              </a:ext>
            </a:extLst>
          </p:cNvPr>
          <p:cNvGraphicFramePr>
            <a:graphicFrameLocks noChangeAspect="1"/>
          </p:cNvGraphicFramePr>
          <p:nvPr>
            <p:extLst>
              <p:ext uri="{D42A27DB-BD31-4B8C-83A1-F6EECF244321}">
                <p14:modId xmlns:p14="http://schemas.microsoft.com/office/powerpoint/2010/main" val="192614342"/>
              </p:ext>
            </p:extLst>
          </p:nvPr>
        </p:nvGraphicFramePr>
        <p:xfrm>
          <a:off x="291852" y="5850219"/>
          <a:ext cx="6992938" cy="646113"/>
        </p:xfrm>
        <a:graphic>
          <a:graphicData uri="http://schemas.openxmlformats.org/presentationml/2006/ole">
            <mc:AlternateContent xmlns:mc="http://schemas.openxmlformats.org/markup-compatibility/2006">
              <mc:Choice xmlns:v="urn:schemas-microsoft-com:vml" Requires="v">
                <p:oleObj name="Equation" r:id="rId2" imgW="5448240" imgH="507960" progId="Equation.DSMT4">
                  <p:embed/>
                </p:oleObj>
              </mc:Choice>
              <mc:Fallback>
                <p:oleObj name="Equation" r:id="rId2" imgW="5448240" imgH="507960" progId="Equation.DSMT4">
                  <p:embed/>
                  <p:pic>
                    <p:nvPicPr>
                      <p:cNvPr id="3076" name="Object 3075">
                        <a:extLst>
                          <a:ext uri="{FF2B5EF4-FFF2-40B4-BE49-F238E27FC236}">
                            <a16:creationId xmlns:a16="http://schemas.microsoft.com/office/drawing/2014/main" id="{44B60D1B-E990-4F73-B1B8-AAB69209E05A}"/>
                          </a:ext>
                        </a:extLst>
                      </p:cNvPr>
                      <p:cNvPicPr>
                        <a:picLocks noChangeAspect="1" noChangeArrowheads="1"/>
                      </p:cNvPicPr>
                      <p:nvPr/>
                    </p:nvPicPr>
                    <p:blipFill>
                      <a:blip r:embed="rId3"/>
                      <a:srcRect/>
                      <a:stretch>
                        <a:fillRect/>
                      </a:stretch>
                    </p:blipFill>
                    <p:spPr bwMode="auto">
                      <a:xfrm>
                        <a:off x="291852" y="5850219"/>
                        <a:ext cx="6992938" cy="64611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1A747182-0D15-436F-BD21-22025AC69CF9}"/>
              </a:ext>
            </a:extLst>
          </p:cNvPr>
          <p:cNvSpPr txBox="1"/>
          <p:nvPr/>
        </p:nvSpPr>
        <p:spPr>
          <a:xfrm>
            <a:off x="265642" y="3660558"/>
            <a:ext cx="3537956" cy="369332"/>
          </a:xfrm>
          <a:prstGeom prst="rect">
            <a:avLst/>
          </a:prstGeom>
          <a:noFill/>
        </p:spPr>
        <p:txBody>
          <a:bodyPr wrap="none" rtlCol="0">
            <a:spAutoFit/>
          </a:bodyPr>
          <a:lstStyle/>
          <a:p>
            <a:r>
              <a:rPr lang="en-US" b="1" u="sng"/>
              <a:t>Properties of commuting operators</a:t>
            </a:r>
          </a:p>
        </p:txBody>
      </p:sp>
      <p:sp>
        <p:nvSpPr>
          <p:cNvPr id="16" name="TextBox 15">
            <a:extLst>
              <a:ext uri="{FF2B5EF4-FFF2-40B4-BE49-F238E27FC236}">
                <a16:creationId xmlns:a16="http://schemas.microsoft.com/office/drawing/2014/main" id="{F1A617D0-5362-4C40-90EC-8D9DFA451EE5}"/>
              </a:ext>
            </a:extLst>
          </p:cNvPr>
          <p:cNvSpPr txBox="1"/>
          <p:nvPr/>
        </p:nvSpPr>
        <p:spPr>
          <a:xfrm>
            <a:off x="292231" y="714690"/>
            <a:ext cx="2666756" cy="369332"/>
          </a:xfrm>
          <a:prstGeom prst="rect">
            <a:avLst/>
          </a:prstGeom>
          <a:noFill/>
        </p:spPr>
        <p:txBody>
          <a:bodyPr wrap="none" rtlCol="0">
            <a:spAutoFit/>
          </a:bodyPr>
          <a:lstStyle/>
          <a:p>
            <a:r>
              <a:rPr lang="en-US" b="1" u="sng"/>
              <a:t>Properties of commutator</a:t>
            </a:r>
          </a:p>
        </p:txBody>
      </p:sp>
      <p:graphicFrame>
        <p:nvGraphicFramePr>
          <p:cNvPr id="4" name="Object 3">
            <a:extLst>
              <a:ext uri="{FF2B5EF4-FFF2-40B4-BE49-F238E27FC236}">
                <a16:creationId xmlns:a16="http://schemas.microsoft.com/office/drawing/2014/main" id="{87ADD460-4AB2-49A1-8347-74C94B47DEA3}"/>
              </a:ext>
            </a:extLst>
          </p:cNvPr>
          <p:cNvGraphicFramePr>
            <a:graphicFrameLocks noChangeAspect="1"/>
          </p:cNvGraphicFramePr>
          <p:nvPr>
            <p:extLst>
              <p:ext uri="{D42A27DB-BD31-4B8C-83A1-F6EECF244321}">
                <p14:modId xmlns:p14="http://schemas.microsoft.com/office/powerpoint/2010/main" val="1311610532"/>
              </p:ext>
            </p:extLst>
          </p:nvPr>
        </p:nvGraphicFramePr>
        <p:xfrm>
          <a:off x="345650" y="1227890"/>
          <a:ext cx="1505064" cy="684120"/>
        </p:xfrm>
        <a:graphic>
          <a:graphicData uri="http://schemas.openxmlformats.org/presentationml/2006/ole">
            <mc:AlternateContent xmlns:mc="http://schemas.openxmlformats.org/markup-compatibility/2006">
              <mc:Choice xmlns:v="urn:schemas-microsoft-com:vml" Requires="v">
                <p:oleObj name="Equation" r:id="rId4" imgW="1117440" imgH="507960" progId="Equation.DSMT4">
                  <p:embed/>
                </p:oleObj>
              </mc:Choice>
              <mc:Fallback>
                <p:oleObj name="Equation" r:id="rId4" imgW="1117440" imgH="507960" progId="Equation.DSMT4">
                  <p:embed/>
                  <p:pic>
                    <p:nvPicPr>
                      <p:cNvPr id="0" name=""/>
                      <p:cNvPicPr/>
                      <p:nvPr/>
                    </p:nvPicPr>
                    <p:blipFill>
                      <a:blip r:embed="rId5"/>
                      <a:stretch>
                        <a:fillRect/>
                      </a:stretch>
                    </p:blipFill>
                    <p:spPr>
                      <a:xfrm>
                        <a:off x="345650" y="1227890"/>
                        <a:ext cx="1505064" cy="68412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72D2D487-689D-45BC-9972-89E9FDC1C796}"/>
              </a:ext>
            </a:extLst>
          </p:cNvPr>
          <p:cNvGraphicFramePr>
            <a:graphicFrameLocks noChangeAspect="1"/>
          </p:cNvGraphicFramePr>
          <p:nvPr>
            <p:extLst>
              <p:ext uri="{D42A27DB-BD31-4B8C-83A1-F6EECF244321}">
                <p14:modId xmlns:p14="http://schemas.microsoft.com/office/powerpoint/2010/main" val="1761277593"/>
              </p:ext>
            </p:extLst>
          </p:nvPr>
        </p:nvGraphicFramePr>
        <p:xfrm>
          <a:off x="379900" y="2434337"/>
          <a:ext cx="7762030" cy="1040689"/>
        </p:xfrm>
        <a:graphic>
          <a:graphicData uri="http://schemas.openxmlformats.org/presentationml/2006/ole">
            <mc:AlternateContent xmlns:mc="http://schemas.openxmlformats.org/markup-compatibility/2006">
              <mc:Choice xmlns:v="urn:schemas-microsoft-com:vml" Requires="v">
                <p:oleObj name="Equation" r:id="rId6" imgW="5689440" imgH="761760" progId="Equation.DSMT4">
                  <p:embed/>
                </p:oleObj>
              </mc:Choice>
              <mc:Fallback>
                <p:oleObj name="Equation" r:id="rId6" imgW="5689440" imgH="761760" progId="Equation.DSMT4">
                  <p:embed/>
                  <p:pic>
                    <p:nvPicPr>
                      <p:cNvPr id="0" name="Object 30"/>
                      <p:cNvPicPr>
                        <a:picLocks noChangeAspect="1" noChangeArrowheads="1"/>
                      </p:cNvPicPr>
                      <p:nvPr/>
                    </p:nvPicPr>
                    <p:blipFill>
                      <a:blip r:embed="rId7"/>
                      <a:srcRect/>
                      <a:stretch>
                        <a:fillRect/>
                      </a:stretch>
                    </p:blipFill>
                    <p:spPr bwMode="auto">
                      <a:xfrm>
                        <a:off x="379900" y="2434337"/>
                        <a:ext cx="7762030" cy="1040689"/>
                      </a:xfrm>
                      <a:prstGeom prst="rect">
                        <a:avLst/>
                      </a:prstGeom>
                      <a:noFill/>
                    </p:spPr>
                  </p:pic>
                </p:oleObj>
              </mc:Fallback>
            </mc:AlternateContent>
          </a:graphicData>
        </a:graphic>
      </p:graphicFrame>
      <p:sp>
        <p:nvSpPr>
          <p:cNvPr id="8" name="Rectangle 33">
            <a:extLst>
              <a:ext uri="{FF2B5EF4-FFF2-40B4-BE49-F238E27FC236}">
                <a16:creationId xmlns:a16="http://schemas.microsoft.com/office/drawing/2014/main" id="{365699E4-CE87-460A-830E-6F7CF906C6C5}"/>
              </a:ext>
            </a:extLst>
          </p:cNvPr>
          <p:cNvSpPr>
            <a:spLocks noChangeArrowheads="1"/>
          </p:cNvSpPr>
          <p:nvPr/>
        </p:nvSpPr>
        <p:spPr bwMode="auto">
          <a:xfrm>
            <a:off x="4260915" y="160819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81E49FE6-64C4-4C17-878D-2962526D4F81}"/>
              </a:ext>
            </a:extLst>
          </p:cNvPr>
          <p:cNvSpPr txBox="1"/>
          <p:nvPr/>
        </p:nvSpPr>
        <p:spPr>
          <a:xfrm>
            <a:off x="291852" y="1989423"/>
            <a:ext cx="4339472" cy="338554"/>
          </a:xfrm>
          <a:prstGeom prst="rect">
            <a:avLst/>
          </a:prstGeom>
          <a:noFill/>
        </p:spPr>
        <p:txBody>
          <a:bodyPr wrap="square" rtlCol="0">
            <a:spAutoFit/>
          </a:bodyPr>
          <a:lstStyle/>
          <a:p>
            <a:r>
              <a:rPr lang="en-US" sz="1600"/>
              <a:t>Acts like a derivative</a:t>
            </a:r>
            <a:endParaRPr lang="en-US"/>
          </a:p>
        </p:txBody>
      </p:sp>
      <p:graphicFrame>
        <p:nvGraphicFramePr>
          <p:cNvPr id="12" name="Object 11">
            <a:extLst>
              <a:ext uri="{FF2B5EF4-FFF2-40B4-BE49-F238E27FC236}">
                <a16:creationId xmlns:a16="http://schemas.microsoft.com/office/drawing/2014/main" id="{7318DCE6-326A-4BD9-9F5D-F18449BE9272}"/>
              </a:ext>
            </a:extLst>
          </p:cNvPr>
          <p:cNvGraphicFramePr>
            <a:graphicFrameLocks noChangeAspect="1"/>
          </p:cNvGraphicFramePr>
          <p:nvPr>
            <p:extLst>
              <p:ext uri="{D42A27DB-BD31-4B8C-83A1-F6EECF244321}">
                <p14:modId xmlns:p14="http://schemas.microsoft.com/office/powerpoint/2010/main" val="267920366"/>
              </p:ext>
            </p:extLst>
          </p:nvPr>
        </p:nvGraphicFramePr>
        <p:xfrm>
          <a:off x="4260915" y="1198264"/>
          <a:ext cx="1880366" cy="346747"/>
        </p:xfrm>
        <a:graphic>
          <a:graphicData uri="http://schemas.openxmlformats.org/presentationml/2006/ole">
            <mc:AlternateContent xmlns:mc="http://schemas.openxmlformats.org/markup-compatibility/2006">
              <mc:Choice xmlns:v="urn:schemas-microsoft-com:vml" Requires="v">
                <p:oleObj name="Equation" r:id="rId8" imgW="1168200" imgH="215640" progId="Equation.DSMT4">
                  <p:embed/>
                </p:oleObj>
              </mc:Choice>
              <mc:Fallback>
                <p:oleObj name="Equation" r:id="rId8" imgW="1168200" imgH="215640" progId="Equation.DSMT4">
                  <p:embed/>
                  <p:pic>
                    <p:nvPicPr>
                      <p:cNvPr id="0" name="Object 34"/>
                      <p:cNvPicPr>
                        <a:picLocks noChangeAspect="1" noChangeArrowheads="1"/>
                      </p:cNvPicPr>
                      <p:nvPr/>
                    </p:nvPicPr>
                    <p:blipFill>
                      <a:blip r:embed="rId9"/>
                      <a:srcRect/>
                      <a:stretch>
                        <a:fillRect/>
                      </a:stretch>
                    </p:blipFill>
                    <p:spPr bwMode="auto">
                      <a:xfrm>
                        <a:off x="4260915" y="1198264"/>
                        <a:ext cx="1880366" cy="346747"/>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2B812635-683E-4C57-A0F3-A2ADBB99724D}"/>
              </a:ext>
            </a:extLst>
          </p:cNvPr>
          <p:cNvGraphicFramePr>
            <a:graphicFrameLocks noChangeAspect="1"/>
          </p:cNvGraphicFramePr>
          <p:nvPr>
            <p:extLst>
              <p:ext uri="{D42A27DB-BD31-4B8C-83A1-F6EECF244321}">
                <p14:modId xmlns:p14="http://schemas.microsoft.com/office/powerpoint/2010/main" val="1606598892"/>
              </p:ext>
            </p:extLst>
          </p:nvPr>
        </p:nvGraphicFramePr>
        <p:xfrm>
          <a:off x="353060" y="4230053"/>
          <a:ext cx="8066088" cy="249237"/>
        </p:xfrm>
        <a:graphic>
          <a:graphicData uri="http://schemas.openxmlformats.org/presentationml/2006/ole">
            <mc:AlternateContent xmlns:mc="http://schemas.openxmlformats.org/markup-compatibility/2006">
              <mc:Choice xmlns:v="urn:schemas-microsoft-com:vml" Requires="v">
                <p:oleObj name="Equation" r:id="rId10" imgW="6400800" imgH="203040" progId="Equation.DSMT4">
                  <p:embed/>
                </p:oleObj>
              </mc:Choice>
              <mc:Fallback>
                <p:oleObj name="Equation" r:id="rId10" imgW="6400800" imgH="203040" progId="Equation.DSMT4">
                  <p:embed/>
                  <p:pic>
                    <p:nvPicPr>
                      <p:cNvPr id="0" name="Object 44"/>
                      <p:cNvPicPr>
                        <a:picLocks noChangeAspect="1" noChangeArrowheads="1"/>
                      </p:cNvPicPr>
                      <p:nvPr/>
                    </p:nvPicPr>
                    <p:blipFill>
                      <a:blip r:embed="rId11"/>
                      <a:srcRect/>
                      <a:stretch>
                        <a:fillRect/>
                      </a:stretch>
                    </p:blipFill>
                    <p:spPr bwMode="auto">
                      <a:xfrm>
                        <a:off x="353060" y="4230053"/>
                        <a:ext cx="8066088" cy="249237"/>
                      </a:xfrm>
                      <a:prstGeom prst="rect">
                        <a:avLst/>
                      </a:prstGeom>
                      <a:solidFill>
                        <a:srgbClr val="CCFFCC"/>
                      </a:solidFill>
                    </p:spPr>
                  </p:pic>
                </p:oleObj>
              </mc:Fallback>
            </mc:AlternateContent>
          </a:graphicData>
        </a:graphic>
      </p:graphicFrame>
      <p:sp>
        <p:nvSpPr>
          <p:cNvPr id="15" name="Rectangle 47">
            <a:extLst>
              <a:ext uri="{FF2B5EF4-FFF2-40B4-BE49-F238E27FC236}">
                <a16:creationId xmlns:a16="http://schemas.microsoft.com/office/drawing/2014/main" id="{489C4F04-C1F4-41F0-85D5-EBC5A3C12BA4}"/>
              </a:ext>
            </a:extLst>
          </p:cNvPr>
          <p:cNvSpPr>
            <a:spLocks noChangeArrowheads="1"/>
          </p:cNvSpPr>
          <p:nvPr/>
        </p:nvSpPr>
        <p:spPr bwMode="auto">
          <a:xfrm>
            <a:off x="3540868" y="46589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426D4796-4998-4793-86F6-242479F6C7F1}"/>
              </a:ext>
            </a:extLst>
          </p:cNvPr>
          <p:cNvGraphicFramePr>
            <a:graphicFrameLocks noChangeAspect="1"/>
          </p:cNvGraphicFramePr>
          <p:nvPr>
            <p:extLst>
              <p:ext uri="{D42A27DB-BD31-4B8C-83A1-F6EECF244321}">
                <p14:modId xmlns:p14="http://schemas.microsoft.com/office/powerpoint/2010/main" val="3558083310"/>
              </p:ext>
            </p:extLst>
          </p:nvPr>
        </p:nvGraphicFramePr>
        <p:xfrm>
          <a:off x="352812" y="4724628"/>
          <a:ext cx="7048294" cy="922774"/>
        </p:xfrm>
        <a:graphic>
          <a:graphicData uri="http://schemas.openxmlformats.org/presentationml/2006/ole">
            <mc:AlternateContent xmlns:mc="http://schemas.openxmlformats.org/markup-compatibility/2006">
              <mc:Choice xmlns:v="urn:schemas-microsoft-com:vml" Requires="v">
                <p:oleObj name="Equation" r:id="rId12" imgW="5537160" imgH="723600" progId="Equation.DSMT4">
                  <p:embed/>
                </p:oleObj>
              </mc:Choice>
              <mc:Fallback>
                <p:oleObj name="Equation" r:id="rId12" imgW="5537160" imgH="723600" progId="Equation.DSMT4">
                  <p:embed/>
                  <p:pic>
                    <p:nvPicPr>
                      <p:cNvPr id="0" name="Object 46"/>
                      <p:cNvPicPr>
                        <a:picLocks noChangeAspect="1" noChangeArrowheads="1"/>
                      </p:cNvPicPr>
                      <p:nvPr/>
                    </p:nvPicPr>
                    <p:blipFill>
                      <a:blip r:embed="rId13"/>
                      <a:srcRect/>
                      <a:stretch>
                        <a:fillRect/>
                      </a:stretch>
                    </p:blipFill>
                    <p:spPr bwMode="auto">
                      <a:xfrm>
                        <a:off x="352812" y="4724628"/>
                        <a:ext cx="7048294" cy="922774"/>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860B6640-0269-D3AC-02AE-8561C9460938}"/>
              </a:ext>
            </a:extLst>
          </p:cNvPr>
          <p:cNvSpPr txBox="1"/>
          <p:nvPr/>
        </p:nvSpPr>
        <p:spPr>
          <a:xfrm>
            <a:off x="7691120" y="4679453"/>
            <a:ext cx="4148068" cy="1077218"/>
          </a:xfrm>
          <a:prstGeom prst="rect">
            <a:avLst/>
          </a:prstGeom>
          <a:solidFill>
            <a:srgbClr val="00CCFF"/>
          </a:solidFill>
        </p:spPr>
        <p:txBody>
          <a:bodyPr wrap="square" rtlCol="0">
            <a:spAutoFit/>
          </a:bodyPr>
          <a:lstStyle/>
          <a:p>
            <a:r>
              <a:rPr lang="en-US" sz="1600"/>
              <a:t>if A has degeneracies, then the degenerate set will create a block diagonal space in B among that set, which can itself be diagonalized by suitable linear combination of those </a:t>
            </a:r>
            <a:r>
              <a:rPr lang="el-GR" sz="1600"/>
              <a:t>ψ</a:t>
            </a:r>
            <a:r>
              <a:rPr lang="en-US" sz="1600"/>
              <a:t>’s.</a:t>
            </a:r>
          </a:p>
        </p:txBody>
      </p:sp>
      <p:sp>
        <p:nvSpPr>
          <p:cNvPr id="6" name="TextBox 5">
            <a:extLst>
              <a:ext uri="{FF2B5EF4-FFF2-40B4-BE49-F238E27FC236}">
                <a16:creationId xmlns:a16="http://schemas.microsoft.com/office/drawing/2014/main" id="{16A6E3E7-6C63-B6EF-1762-097E8754949D}"/>
              </a:ext>
            </a:extLst>
          </p:cNvPr>
          <p:cNvSpPr txBox="1"/>
          <p:nvPr/>
        </p:nvSpPr>
        <p:spPr>
          <a:xfrm>
            <a:off x="7691120" y="5880887"/>
            <a:ext cx="3126492" cy="584775"/>
          </a:xfrm>
          <a:prstGeom prst="rect">
            <a:avLst/>
          </a:prstGeom>
          <a:solidFill>
            <a:srgbClr val="00CCFF"/>
          </a:solidFill>
        </p:spPr>
        <p:txBody>
          <a:bodyPr wrap="square" rtlCol="0">
            <a:spAutoFit/>
          </a:bodyPr>
          <a:lstStyle/>
          <a:p>
            <a:r>
              <a:rPr lang="en-US" sz="1600"/>
              <a:t>which is why symmetries create degeneracies.</a:t>
            </a:r>
          </a:p>
        </p:txBody>
      </p:sp>
    </p:spTree>
    <p:extLst>
      <p:ext uri="{BB962C8B-B14F-4D97-AF65-F5344CB8AC3E}">
        <p14:creationId xmlns:p14="http://schemas.microsoft.com/office/powerpoint/2010/main" val="3276510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1</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2" name="TextBox 31">
            <a:extLst>
              <a:ext uri="{FF2B5EF4-FFF2-40B4-BE49-F238E27FC236}">
                <a16:creationId xmlns:a16="http://schemas.microsoft.com/office/drawing/2014/main" id="{B9C87F2E-5B23-4825-9C8C-6A5C46C08B98}"/>
              </a:ext>
            </a:extLst>
          </p:cNvPr>
          <p:cNvSpPr txBox="1"/>
          <p:nvPr/>
        </p:nvSpPr>
        <p:spPr>
          <a:xfrm>
            <a:off x="650448" y="942680"/>
            <a:ext cx="10303498" cy="646331"/>
          </a:xfrm>
          <a:prstGeom prst="rect">
            <a:avLst/>
          </a:prstGeom>
          <a:noFill/>
        </p:spPr>
        <p:txBody>
          <a:bodyPr wrap="square" rtlCol="0">
            <a:spAutoFit/>
          </a:bodyPr>
          <a:lstStyle/>
          <a:p>
            <a:r>
              <a:rPr lang="en-US"/>
              <a:t>So despite success, we still can’t handle many-electron problems, or work out the Stern-Gerlach thing.  So … first a prelude on Hibert Space properties…</a:t>
            </a:r>
          </a:p>
        </p:txBody>
      </p:sp>
      <p:graphicFrame>
        <p:nvGraphicFramePr>
          <p:cNvPr id="35" name="Object 34">
            <a:extLst>
              <a:ext uri="{FF2B5EF4-FFF2-40B4-BE49-F238E27FC236}">
                <a16:creationId xmlns:a16="http://schemas.microsoft.com/office/drawing/2014/main" id="{DBB73751-A3CB-4592-8DC9-1F487B649C5B}"/>
              </a:ext>
            </a:extLst>
          </p:cNvPr>
          <p:cNvGraphicFramePr>
            <a:graphicFrameLocks noChangeAspect="1"/>
          </p:cNvGraphicFramePr>
          <p:nvPr>
            <p:extLst>
              <p:ext uri="{D42A27DB-BD31-4B8C-83A1-F6EECF244321}">
                <p14:modId xmlns:p14="http://schemas.microsoft.com/office/powerpoint/2010/main" val="2832135410"/>
              </p:ext>
            </p:extLst>
          </p:nvPr>
        </p:nvGraphicFramePr>
        <p:xfrm>
          <a:off x="720137" y="2745885"/>
          <a:ext cx="5453063" cy="1566863"/>
        </p:xfrm>
        <a:graphic>
          <a:graphicData uri="http://schemas.openxmlformats.org/presentationml/2006/ole">
            <mc:AlternateContent xmlns:mc="http://schemas.openxmlformats.org/markup-compatibility/2006">
              <mc:Choice xmlns:v="urn:schemas-microsoft-com:vml" Requires="v">
                <p:oleObj name="Equation" r:id="rId2" imgW="4305240" imgH="1231560" progId="Equation.DSMT4">
                  <p:embed/>
                </p:oleObj>
              </mc:Choice>
              <mc:Fallback>
                <p:oleObj name="Equation" r:id="rId2" imgW="4305240" imgH="123156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3"/>
                      <a:srcRect/>
                      <a:stretch>
                        <a:fillRect/>
                      </a:stretch>
                    </p:blipFill>
                    <p:spPr bwMode="auto">
                      <a:xfrm>
                        <a:off x="720137" y="2745885"/>
                        <a:ext cx="5453063" cy="1566863"/>
                      </a:xfrm>
                      <a:prstGeom prst="rect">
                        <a:avLst/>
                      </a:prstGeom>
                      <a:solidFill>
                        <a:srgbClr val="CCFFCC"/>
                      </a:solidFill>
                    </p:spPr>
                  </p:pic>
                </p:oleObj>
              </mc:Fallback>
            </mc:AlternateContent>
          </a:graphicData>
        </a:graphic>
      </p:graphicFrame>
      <p:sp>
        <p:nvSpPr>
          <p:cNvPr id="36" name="Rectangle 35">
            <a:extLst>
              <a:ext uri="{FF2B5EF4-FFF2-40B4-BE49-F238E27FC236}">
                <a16:creationId xmlns:a16="http://schemas.microsoft.com/office/drawing/2014/main" id="{B3BE78D8-6C23-4D6A-A642-AD51DD94B799}"/>
              </a:ext>
            </a:extLst>
          </p:cNvPr>
          <p:cNvSpPr/>
          <p:nvPr/>
        </p:nvSpPr>
        <p:spPr>
          <a:xfrm>
            <a:off x="650448" y="1713057"/>
            <a:ext cx="6759020" cy="369332"/>
          </a:xfrm>
          <a:prstGeom prst="rect">
            <a:avLst/>
          </a:prstGeom>
        </p:spPr>
        <p:txBody>
          <a:bodyPr wrap="square">
            <a:spAutoFit/>
          </a:bodyPr>
          <a:lstStyle/>
          <a:p>
            <a:r>
              <a:rPr lang="en-US" b="1">
                <a:latin typeface="Arial" panose="020B0604020202020204" pitchFamily="34" charset="0"/>
                <a:ea typeface="Times New Roman" panose="02020603050405020304" pitchFamily="18" charset="0"/>
              </a:rPr>
              <a:t>Postulates 1. The state vector</a:t>
            </a:r>
            <a:endParaRPr lang="en-US">
              <a:latin typeface="Times New Roman" panose="02020603050405020304" pitchFamily="18" charset="0"/>
              <a:ea typeface="Times New Roman" panose="02020603050405020304" pitchFamily="18" charset="0"/>
            </a:endParaRPr>
          </a:p>
        </p:txBody>
      </p:sp>
      <p:sp>
        <p:nvSpPr>
          <p:cNvPr id="50" name="Rectangle 49">
            <a:extLst>
              <a:ext uri="{FF2B5EF4-FFF2-40B4-BE49-F238E27FC236}">
                <a16:creationId xmlns:a16="http://schemas.microsoft.com/office/drawing/2014/main" id="{CECB3159-E085-405C-A78B-B7E1E34593DA}"/>
              </a:ext>
            </a:extLst>
          </p:cNvPr>
          <p:cNvSpPr>
            <a:spLocks noChangeArrowheads="1"/>
          </p:cNvSpPr>
          <p:nvPr/>
        </p:nvSpPr>
        <p:spPr bwMode="auto">
          <a:xfrm>
            <a:off x="509047" y="52695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ECAA4CD-26AD-4EB1-9925-73E75F89F582}"/>
              </a:ext>
            </a:extLst>
          </p:cNvPr>
          <p:cNvGraphicFramePr>
            <a:graphicFrameLocks noChangeAspect="1"/>
          </p:cNvGraphicFramePr>
          <p:nvPr>
            <p:extLst>
              <p:ext uri="{D42A27DB-BD31-4B8C-83A1-F6EECF244321}">
                <p14:modId xmlns:p14="http://schemas.microsoft.com/office/powerpoint/2010/main" val="713716770"/>
              </p:ext>
            </p:extLst>
          </p:nvPr>
        </p:nvGraphicFramePr>
        <p:xfrm>
          <a:off x="707010" y="4611053"/>
          <a:ext cx="4648200" cy="581025"/>
        </p:xfrm>
        <a:graphic>
          <a:graphicData uri="http://schemas.openxmlformats.org/presentationml/2006/ole">
            <mc:AlternateContent xmlns:mc="http://schemas.openxmlformats.org/markup-compatibility/2006">
              <mc:Choice xmlns:v="urn:schemas-microsoft-com:vml" Requires="v">
                <p:oleObj name="Equation" r:id="rId4" imgW="3670200" imgH="457200" progId="Equation.DSMT4">
                  <p:embed/>
                </p:oleObj>
              </mc:Choice>
              <mc:Fallback>
                <p:oleObj name="Equation" r:id="rId4" imgW="3670200" imgH="45720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5"/>
                      <a:srcRect/>
                      <a:stretch>
                        <a:fillRect/>
                      </a:stretch>
                    </p:blipFill>
                    <p:spPr bwMode="auto">
                      <a:xfrm>
                        <a:off x="707010" y="4611053"/>
                        <a:ext cx="4648200" cy="58102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9FB8EBDA-1EA1-46B7-8735-EE51CEF7A378}"/>
              </a:ext>
            </a:extLst>
          </p:cNvPr>
          <p:cNvSpPr txBox="1"/>
          <p:nvPr/>
        </p:nvSpPr>
        <p:spPr>
          <a:xfrm>
            <a:off x="650448" y="2027041"/>
            <a:ext cx="6208565" cy="646331"/>
          </a:xfrm>
          <a:prstGeom prst="rect">
            <a:avLst/>
          </a:prstGeom>
          <a:noFill/>
        </p:spPr>
        <p:txBody>
          <a:bodyPr wrap="square" rtlCol="0">
            <a:spAutoFit/>
          </a:bodyPr>
          <a:lstStyle/>
          <a:p>
            <a:r>
              <a:rPr lang="en-US"/>
              <a:t>To start out, we simply define the ‘space’ that our description of the quantum-mechanical particle resides in.  </a:t>
            </a:r>
          </a:p>
        </p:txBody>
      </p:sp>
    </p:spTree>
    <p:extLst>
      <p:ext uri="{BB962C8B-B14F-4D97-AF65-F5344CB8AC3E}">
        <p14:creationId xmlns:p14="http://schemas.microsoft.com/office/powerpoint/2010/main" val="34703346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7939</TotalTime>
  <Words>3174</Words>
  <Application>Microsoft Office PowerPoint</Application>
  <PresentationFormat>Widescreen</PresentationFormat>
  <Paragraphs>175</Paragraphs>
  <Slides>26</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35" baseType="lpstr">
      <vt:lpstr>Arial</vt:lpstr>
      <vt:lpstr>Calibri</vt:lpstr>
      <vt:lpstr>Calibri Light</vt:lpstr>
      <vt:lpstr>Cambria Math</vt:lpstr>
      <vt:lpstr>Times New Roman</vt:lpstr>
      <vt:lpstr>Wingdings</vt:lpstr>
      <vt:lpstr>Office Theme</vt:lpstr>
      <vt:lpstr>Bitmap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339</cp:revision>
  <dcterms:created xsi:type="dcterms:W3CDTF">2019-04-29T17:52:20Z</dcterms:created>
  <dcterms:modified xsi:type="dcterms:W3CDTF">2025-12-16T16:30:59Z</dcterms:modified>
</cp:coreProperties>
</file>